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7" r:id="rId2"/>
    <p:sldId id="289" r:id="rId3"/>
    <p:sldId id="298" r:id="rId4"/>
    <p:sldId id="330" r:id="rId5"/>
    <p:sldId id="316" r:id="rId6"/>
    <p:sldId id="282" r:id="rId7"/>
    <p:sldId id="317" r:id="rId8"/>
    <p:sldId id="318" r:id="rId9"/>
    <p:sldId id="320" r:id="rId10"/>
    <p:sldId id="321" r:id="rId11"/>
    <p:sldId id="283" r:id="rId12"/>
    <p:sldId id="315" r:id="rId13"/>
    <p:sldId id="285" r:id="rId14"/>
    <p:sldId id="307" r:id="rId15"/>
    <p:sldId id="291" r:id="rId16"/>
    <p:sldId id="322" r:id="rId17"/>
    <p:sldId id="333" r:id="rId18"/>
    <p:sldId id="296" r:id="rId19"/>
    <p:sldId id="323" r:id="rId20"/>
    <p:sldId id="295" r:id="rId21"/>
    <p:sldId id="297" r:id="rId22"/>
    <p:sldId id="293" r:id="rId23"/>
    <p:sldId id="324" r:id="rId24"/>
    <p:sldId id="302" r:id="rId25"/>
    <p:sldId id="300" r:id="rId26"/>
    <p:sldId id="273" r:id="rId27"/>
    <p:sldId id="304" r:id="rId28"/>
    <p:sldId id="301" r:id="rId29"/>
    <p:sldId id="303" r:id="rId30"/>
    <p:sldId id="305" r:id="rId31"/>
    <p:sldId id="325" r:id="rId32"/>
    <p:sldId id="334" r:id="rId33"/>
    <p:sldId id="329" r:id="rId34"/>
    <p:sldId id="326" r:id="rId35"/>
    <p:sldId id="287" r:id="rId36"/>
    <p:sldId id="309" r:id="rId37"/>
    <p:sldId id="310" r:id="rId38"/>
    <p:sldId id="313" r:id="rId39"/>
    <p:sldId id="311" r:id="rId40"/>
    <p:sldId id="312" r:id="rId41"/>
    <p:sldId id="33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028" autoAdjust="0"/>
  </p:normalViewPr>
  <p:slideViewPr>
    <p:cSldViewPr snapToGrid="0">
      <p:cViewPr varScale="1">
        <p:scale>
          <a:sx n="64" d="100"/>
          <a:sy n="64" d="100"/>
        </p:scale>
        <p:origin x="10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758EB-80A6-4ADB-B363-A637BCA1E8E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B30A8-4027-43EA-B6E2-AFBF15F478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0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B30A8-4027-43EA-B6E2-AFBF15F4788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3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02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6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6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9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23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3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1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29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6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7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2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60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9FEE4CB-D26C-4043-BEB6-5BEBEEEF18A4}"/>
              </a:ext>
            </a:extLst>
          </p:cNvPr>
          <p:cNvSpPr/>
          <p:nvPr/>
        </p:nvSpPr>
        <p:spPr>
          <a:xfrm>
            <a:off x="7492774" y="6134222"/>
            <a:ext cx="4512722" cy="427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43025" lvl="3" latinLnBrk="0"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정재훈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허진욱</a:t>
            </a:r>
            <a:endParaRPr lang="en-US" altLang="ko-KR" sz="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86DE798D-5ABF-427C-9C99-6FCB86B93491}"/>
              </a:ext>
            </a:extLst>
          </p:cNvPr>
          <p:cNvSpPr/>
          <p:nvPr/>
        </p:nvSpPr>
        <p:spPr>
          <a:xfrm>
            <a:off x="2512561" y="4435926"/>
            <a:ext cx="6647541" cy="1335315"/>
          </a:xfrm>
          <a:prstGeom prst="parallelogram">
            <a:avLst>
              <a:gd name="adj" fmla="val 128288"/>
            </a:avLst>
          </a:prstGeom>
          <a:solidFill>
            <a:schemeClr val="tx1">
              <a:lumMod val="95000"/>
              <a:lumOff val="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0" dist="1841500" dir="1932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7898554E-452F-4924-980C-78EB3521D5E9}"/>
              </a:ext>
            </a:extLst>
          </p:cNvPr>
          <p:cNvSpPr/>
          <p:nvPr/>
        </p:nvSpPr>
        <p:spPr>
          <a:xfrm>
            <a:off x="2512561" y="4435926"/>
            <a:ext cx="6647541" cy="1335315"/>
          </a:xfrm>
          <a:custGeom>
            <a:avLst/>
            <a:gdLst>
              <a:gd name="connsiteX0" fmla="*/ 1713049 w 6647541"/>
              <a:gd name="connsiteY0" fmla="*/ 0 h 1335315"/>
              <a:gd name="connsiteX1" fmla="*/ 6647541 w 6647541"/>
              <a:gd name="connsiteY1" fmla="*/ 0 h 1335315"/>
              <a:gd name="connsiteX2" fmla="*/ 6354275 w 6647541"/>
              <a:gd name="connsiteY2" fmla="*/ 228600 h 1335315"/>
              <a:gd name="connsiteX3" fmla="*/ 1836874 w 6647541"/>
              <a:gd name="connsiteY3" fmla="*/ 228600 h 1335315"/>
              <a:gd name="connsiteX4" fmla="*/ 417092 w 6647541"/>
              <a:gd name="connsiteY4" fmla="*/ 1335315 h 1335315"/>
              <a:gd name="connsiteX5" fmla="*/ 0 w 6647541"/>
              <a:gd name="connsiteY5" fmla="*/ 1335315 h 133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7541" h="1335315">
                <a:moveTo>
                  <a:pt x="1713049" y="0"/>
                </a:moveTo>
                <a:lnTo>
                  <a:pt x="6647541" y="0"/>
                </a:lnTo>
                <a:lnTo>
                  <a:pt x="6354275" y="228600"/>
                </a:lnTo>
                <a:lnTo>
                  <a:pt x="1836874" y="228600"/>
                </a:lnTo>
                <a:lnTo>
                  <a:pt x="417092" y="1335315"/>
                </a:lnTo>
                <a:lnTo>
                  <a:pt x="0" y="1335315"/>
                </a:lnTo>
                <a:close/>
              </a:path>
            </a:pathLst>
          </a:custGeom>
          <a:pattFill prst="wdDnDiag">
            <a:fgClr>
              <a:schemeClr val="bg1">
                <a:lumMod val="6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C3DDB7A-411A-4A58-A8E4-189DBEBB527C}"/>
              </a:ext>
            </a:extLst>
          </p:cNvPr>
          <p:cNvSpPr/>
          <p:nvPr/>
        </p:nvSpPr>
        <p:spPr>
          <a:xfrm>
            <a:off x="3424013" y="1465582"/>
            <a:ext cx="4807176" cy="4336139"/>
          </a:xfrm>
          <a:custGeom>
            <a:avLst/>
            <a:gdLst>
              <a:gd name="connsiteX0" fmla="*/ 229252 w 4807176"/>
              <a:gd name="connsiteY0" fmla="*/ 0 h 4336139"/>
              <a:gd name="connsiteX1" fmla="*/ 4577924 w 4807176"/>
              <a:gd name="connsiteY1" fmla="*/ 0 h 4336139"/>
              <a:gd name="connsiteX2" fmla="*/ 4807176 w 4807176"/>
              <a:gd name="connsiteY2" fmla="*/ 229252 h 4336139"/>
              <a:gd name="connsiteX3" fmla="*/ 4807176 w 4807176"/>
              <a:gd name="connsiteY3" fmla="*/ 3730193 h 4336139"/>
              <a:gd name="connsiteX4" fmla="*/ 4035218 w 4807176"/>
              <a:gd name="connsiteY4" fmla="*/ 4336139 h 4336139"/>
              <a:gd name="connsiteX5" fmla="*/ 0 w 4807176"/>
              <a:gd name="connsiteY5" fmla="*/ 4336139 h 4336139"/>
              <a:gd name="connsiteX6" fmla="*/ 0 w 4807176"/>
              <a:gd name="connsiteY6" fmla="*/ 229252 h 4336139"/>
              <a:gd name="connsiteX7" fmla="*/ 229252 w 4807176"/>
              <a:gd name="connsiteY7" fmla="*/ 0 h 433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7176" h="4336139">
                <a:moveTo>
                  <a:pt x="229252" y="0"/>
                </a:moveTo>
                <a:lnTo>
                  <a:pt x="4577924" y="0"/>
                </a:lnTo>
                <a:cubicBezTo>
                  <a:pt x="4704536" y="0"/>
                  <a:pt x="4807176" y="102640"/>
                  <a:pt x="4807176" y="229252"/>
                </a:cubicBezTo>
                <a:lnTo>
                  <a:pt x="4807176" y="3730193"/>
                </a:lnTo>
                <a:lnTo>
                  <a:pt x="4035218" y="4336139"/>
                </a:lnTo>
                <a:lnTo>
                  <a:pt x="0" y="4336139"/>
                </a:lnTo>
                <a:lnTo>
                  <a:pt x="0" y="229252"/>
                </a:lnTo>
                <a:cubicBezTo>
                  <a:pt x="0" y="102640"/>
                  <a:pt x="102640" y="0"/>
                  <a:pt x="22925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dist="241300" dir="18900000" algn="b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ko-KR" altLang="en-US" sz="3200" i="1" kern="0" dirty="0">
                <a:ln w="1270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서울시 부동산 분석</a:t>
            </a:r>
            <a:endParaRPr lang="en-US" altLang="ko-KR" sz="3200" i="1" kern="0" dirty="0">
              <a:ln w="1270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srgbClr val="FFC000">
                  <a:lumMod val="60000"/>
                  <a:lumOff val="40000"/>
                </a:srgb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 latinLnBrk="0">
              <a:defRPr/>
            </a:pPr>
            <a:endParaRPr lang="ko-KR" altLang="en-US" sz="28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693FB0-1E3C-4924-9EA3-E39C9041D459}"/>
              </a:ext>
            </a:extLst>
          </p:cNvPr>
          <p:cNvSpPr/>
          <p:nvPr/>
        </p:nvSpPr>
        <p:spPr>
          <a:xfrm>
            <a:off x="8293893" y="3754437"/>
            <a:ext cx="90487" cy="59055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perspectiveRight"/>
            <a:lightRig rig="soft" dir="t"/>
          </a:scene3d>
          <a:sp3d prstMaterial="matte">
            <a:bevelT w="44450" h="635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1251178-D505-4D74-B6CB-FED2D1F40FE0}"/>
              </a:ext>
            </a:extLst>
          </p:cNvPr>
          <p:cNvSpPr/>
          <p:nvPr/>
        </p:nvSpPr>
        <p:spPr>
          <a:xfrm>
            <a:off x="8293892" y="2443161"/>
            <a:ext cx="90487" cy="8763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perspectiveRight"/>
            <a:lightRig rig="soft" dir="t"/>
          </a:scene3d>
          <a:sp3d prstMaterial="matte">
            <a:bevelT w="44450" h="635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B7FD3AF-56FB-46D3-AA44-FEE895981640}"/>
              </a:ext>
            </a:extLst>
          </p:cNvPr>
          <p:cNvSpPr/>
          <p:nvPr/>
        </p:nvSpPr>
        <p:spPr>
          <a:xfrm>
            <a:off x="8295201" y="2867768"/>
            <a:ext cx="72000" cy="360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278F99B-8FEB-4F8B-B5FE-FE732E8BB060}"/>
              </a:ext>
            </a:extLst>
          </p:cNvPr>
          <p:cNvGrpSpPr/>
          <p:nvPr/>
        </p:nvGrpSpPr>
        <p:grpSpPr>
          <a:xfrm>
            <a:off x="6457950" y="1582271"/>
            <a:ext cx="1550689" cy="169277"/>
            <a:chOff x="9512757" y="369386"/>
            <a:chExt cx="2051714" cy="223970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CE841FD5-BCFC-46E5-B298-6F27B284A9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48" name="Freeform 9">
                <a:extLst>
                  <a:ext uri="{FF2B5EF4-FFF2-40B4-BE49-F238E27FC236}">
                    <a16:creationId xmlns:a16="http://schemas.microsoft.com/office/drawing/2014/main" id="{0E0AE731-D2DD-4873-BC77-C001D5DDF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9" name="Freeform 10">
                <a:extLst>
                  <a:ext uri="{FF2B5EF4-FFF2-40B4-BE49-F238E27FC236}">
                    <a16:creationId xmlns:a16="http://schemas.microsoft.com/office/drawing/2014/main" id="{B96476BC-5766-47DD-BB6D-CC577AFD3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2A1C3469-3322-4C96-AC97-6E678374ED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6C1EFA99-7195-410D-B0B0-2A89E477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40" name="Group 19">
              <a:extLst>
                <a:ext uri="{FF2B5EF4-FFF2-40B4-BE49-F238E27FC236}">
                  <a16:creationId xmlns:a16="http://schemas.microsoft.com/office/drawing/2014/main" id="{627B3150-52A6-4FA5-BA9B-C31D6CD898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D9552E02-37A8-491C-A3B3-76877BB4AA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6" name="Freeform 21">
                <a:extLst>
                  <a:ext uri="{FF2B5EF4-FFF2-40B4-BE49-F238E27FC236}">
                    <a16:creationId xmlns:a16="http://schemas.microsoft.com/office/drawing/2014/main" id="{B20B72A2-B102-437E-9FF7-85176DA22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3FCF6E14-B667-43CE-8E87-B6ECA1CD4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BB111933-3587-4768-91BB-93EF494DC0A1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A6F098A-B181-4AF6-9718-969B4E7929BF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C0A27E5-0B11-4400-8163-64AEBDC3A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6812BF7-F0DF-41E1-B506-62DE4614002D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42463E2-C1A9-4A2E-88F3-066607CD2FE1}"/>
              </a:ext>
            </a:extLst>
          </p:cNvPr>
          <p:cNvGrpSpPr/>
          <p:nvPr/>
        </p:nvGrpSpPr>
        <p:grpSpPr>
          <a:xfrm>
            <a:off x="3718036" y="1751548"/>
            <a:ext cx="1037161" cy="271937"/>
            <a:chOff x="3756289" y="1984421"/>
            <a:chExt cx="1037161" cy="27193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FED43F1-1A02-430C-AE21-C5998608F02F}"/>
                </a:ext>
              </a:extLst>
            </p:cNvPr>
            <p:cNvGrpSpPr/>
            <p:nvPr/>
          </p:nvGrpSpPr>
          <p:grpSpPr>
            <a:xfrm>
              <a:off x="4137948" y="1984421"/>
              <a:ext cx="271867" cy="271936"/>
              <a:chOff x="5847806" y="324757"/>
              <a:chExt cx="396000" cy="396101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BD0919E2-5446-4D4E-9AA3-52DB27CB9291}"/>
                  </a:ext>
                </a:extLst>
              </p:cNvPr>
              <p:cNvSpPr/>
              <p:nvPr/>
            </p:nvSpPr>
            <p:spPr>
              <a:xfrm>
                <a:off x="5847806" y="324757"/>
                <a:ext cx="396000" cy="396101"/>
              </a:xfrm>
              <a:prstGeom prst="ellipse">
                <a:avLst/>
              </a:prstGeom>
              <a:solidFill>
                <a:srgbClr val="AE509A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3" name="Group 19">
                <a:extLst>
                  <a:ext uri="{FF2B5EF4-FFF2-40B4-BE49-F238E27FC236}">
                    <a16:creationId xmlns:a16="http://schemas.microsoft.com/office/drawing/2014/main" id="{162F2786-7695-42F3-A64C-50E341EA3B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947243" y="407459"/>
                <a:ext cx="213051" cy="213051"/>
                <a:chOff x="2349" y="2828"/>
                <a:chExt cx="1784" cy="1784"/>
              </a:xfrm>
            </p:grpSpPr>
            <p:sp>
              <p:nvSpPr>
                <p:cNvPr id="94" name="Freeform 20">
                  <a:extLst>
                    <a:ext uri="{FF2B5EF4-FFF2-40B4-BE49-F238E27FC236}">
                      <a16:creationId xmlns:a16="http://schemas.microsoft.com/office/drawing/2014/main" id="{46F45AF1-665B-45E9-A0CD-97E693808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8" y="3316"/>
                  <a:ext cx="985" cy="1268"/>
                </a:xfrm>
                <a:custGeom>
                  <a:avLst/>
                  <a:gdLst>
                    <a:gd name="T0" fmla="*/ 0 w 4921"/>
                    <a:gd name="T1" fmla="*/ 6342 h 6342"/>
                    <a:gd name="T2" fmla="*/ 4364 w 4921"/>
                    <a:gd name="T3" fmla="*/ 6342 h 6342"/>
                    <a:gd name="T4" fmla="*/ 4392 w 4921"/>
                    <a:gd name="T5" fmla="*/ 6342 h 6342"/>
                    <a:gd name="T6" fmla="*/ 4448 w 4921"/>
                    <a:gd name="T7" fmla="*/ 6336 h 6342"/>
                    <a:gd name="T8" fmla="*/ 4503 w 4921"/>
                    <a:gd name="T9" fmla="*/ 6325 h 6342"/>
                    <a:gd name="T10" fmla="*/ 4555 w 4921"/>
                    <a:gd name="T11" fmla="*/ 6309 h 6342"/>
                    <a:gd name="T12" fmla="*/ 4605 w 4921"/>
                    <a:gd name="T13" fmla="*/ 6288 h 6342"/>
                    <a:gd name="T14" fmla="*/ 4652 w 4921"/>
                    <a:gd name="T15" fmla="*/ 6261 h 6342"/>
                    <a:gd name="T16" fmla="*/ 4697 w 4921"/>
                    <a:gd name="T17" fmla="*/ 6231 h 6342"/>
                    <a:gd name="T18" fmla="*/ 4738 w 4921"/>
                    <a:gd name="T19" fmla="*/ 6197 h 6342"/>
                    <a:gd name="T20" fmla="*/ 4777 w 4921"/>
                    <a:gd name="T21" fmla="*/ 6159 h 6342"/>
                    <a:gd name="T22" fmla="*/ 4810 w 4921"/>
                    <a:gd name="T23" fmla="*/ 6118 h 6342"/>
                    <a:gd name="T24" fmla="*/ 4840 w 4921"/>
                    <a:gd name="T25" fmla="*/ 6073 h 6342"/>
                    <a:gd name="T26" fmla="*/ 4867 w 4921"/>
                    <a:gd name="T27" fmla="*/ 6026 h 6342"/>
                    <a:gd name="T28" fmla="*/ 4888 w 4921"/>
                    <a:gd name="T29" fmla="*/ 5976 h 6342"/>
                    <a:gd name="T30" fmla="*/ 4904 w 4921"/>
                    <a:gd name="T31" fmla="*/ 5924 h 6342"/>
                    <a:gd name="T32" fmla="*/ 4915 w 4921"/>
                    <a:gd name="T33" fmla="*/ 5869 h 6342"/>
                    <a:gd name="T34" fmla="*/ 4921 w 4921"/>
                    <a:gd name="T35" fmla="*/ 5813 h 6342"/>
                    <a:gd name="T36" fmla="*/ 4921 w 4921"/>
                    <a:gd name="T37" fmla="*/ 5785 h 6342"/>
                    <a:gd name="T38" fmla="*/ 4921 w 4921"/>
                    <a:gd name="T39" fmla="*/ 0 h 6342"/>
                    <a:gd name="T40" fmla="*/ 558 w 4921"/>
                    <a:gd name="T41" fmla="*/ 0 h 6342"/>
                    <a:gd name="T42" fmla="*/ 558 w 4921"/>
                    <a:gd name="T43" fmla="*/ 5785 h 6342"/>
                    <a:gd name="T44" fmla="*/ 558 w 4921"/>
                    <a:gd name="T45" fmla="*/ 5813 h 6342"/>
                    <a:gd name="T46" fmla="*/ 551 w 4921"/>
                    <a:gd name="T47" fmla="*/ 5869 h 6342"/>
                    <a:gd name="T48" fmla="*/ 540 w 4921"/>
                    <a:gd name="T49" fmla="*/ 5924 h 6342"/>
                    <a:gd name="T50" fmla="*/ 524 w 4921"/>
                    <a:gd name="T51" fmla="*/ 5976 h 6342"/>
                    <a:gd name="T52" fmla="*/ 502 w 4921"/>
                    <a:gd name="T53" fmla="*/ 6026 h 6342"/>
                    <a:gd name="T54" fmla="*/ 477 w 4921"/>
                    <a:gd name="T55" fmla="*/ 6073 h 6342"/>
                    <a:gd name="T56" fmla="*/ 447 w 4921"/>
                    <a:gd name="T57" fmla="*/ 6118 h 6342"/>
                    <a:gd name="T58" fmla="*/ 412 w 4921"/>
                    <a:gd name="T59" fmla="*/ 6159 h 6342"/>
                    <a:gd name="T60" fmla="*/ 375 w 4921"/>
                    <a:gd name="T61" fmla="*/ 6197 h 6342"/>
                    <a:gd name="T62" fmla="*/ 333 w 4921"/>
                    <a:gd name="T63" fmla="*/ 6231 h 6342"/>
                    <a:gd name="T64" fmla="*/ 289 w 4921"/>
                    <a:gd name="T65" fmla="*/ 6261 h 6342"/>
                    <a:gd name="T66" fmla="*/ 241 w 4921"/>
                    <a:gd name="T67" fmla="*/ 6288 h 6342"/>
                    <a:gd name="T68" fmla="*/ 192 w 4921"/>
                    <a:gd name="T69" fmla="*/ 6309 h 6342"/>
                    <a:gd name="T70" fmla="*/ 139 w 4921"/>
                    <a:gd name="T71" fmla="*/ 6325 h 6342"/>
                    <a:gd name="T72" fmla="*/ 85 w 4921"/>
                    <a:gd name="T73" fmla="*/ 6336 h 6342"/>
                    <a:gd name="T74" fmla="*/ 29 w 4921"/>
                    <a:gd name="T75" fmla="*/ 6342 h 6342"/>
                    <a:gd name="T76" fmla="*/ 0 w 4921"/>
                    <a:gd name="T77" fmla="*/ 6342 h 6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921" h="6342">
                      <a:moveTo>
                        <a:pt x="0" y="6342"/>
                      </a:moveTo>
                      <a:lnTo>
                        <a:pt x="4364" y="6342"/>
                      </a:lnTo>
                      <a:lnTo>
                        <a:pt x="4392" y="6342"/>
                      </a:lnTo>
                      <a:lnTo>
                        <a:pt x="4448" y="6336"/>
                      </a:lnTo>
                      <a:lnTo>
                        <a:pt x="4503" y="6325"/>
                      </a:lnTo>
                      <a:lnTo>
                        <a:pt x="4555" y="6309"/>
                      </a:lnTo>
                      <a:lnTo>
                        <a:pt x="4605" y="6288"/>
                      </a:lnTo>
                      <a:lnTo>
                        <a:pt x="4652" y="6261"/>
                      </a:lnTo>
                      <a:lnTo>
                        <a:pt x="4697" y="6231"/>
                      </a:lnTo>
                      <a:lnTo>
                        <a:pt x="4738" y="6197"/>
                      </a:lnTo>
                      <a:lnTo>
                        <a:pt x="4777" y="6159"/>
                      </a:lnTo>
                      <a:lnTo>
                        <a:pt x="4810" y="6118"/>
                      </a:lnTo>
                      <a:lnTo>
                        <a:pt x="4840" y="6073"/>
                      </a:lnTo>
                      <a:lnTo>
                        <a:pt x="4867" y="6026"/>
                      </a:lnTo>
                      <a:lnTo>
                        <a:pt x="4888" y="5976"/>
                      </a:lnTo>
                      <a:lnTo>
                        <a:pt x="4904" y="5924"/>
                      </a:lnTo>
                      <a:lnTo>
                        <a:pt x="4915" y="5869"/>
                      </a:lnTo>
                      <a:lnTo>
                        <a:pt x="4921" y="5813"/>
                      </a:lnTo>
                      <a:lnTo>
                        <a:pt x="4921" y="5785"/>
                      </a:lnTo>
                      <a:lnTo>
                        <a:pt x="4921" y="0"/>
                      </a:lnTo>
                      <a:lnTo>
                        <a:pt x="558" y="0"/>
                      </a:lnTo>
                      <a:lnTo>
                        <a:pt x="558" y="5785"/>
                      </a:lnTo>
                      <a:lnTo>
                        <a:pt x="558" y="5813"/>
                      </a:lnTo>
                      <a:lnTo>
                        <a:pt x="551" y="5869"/>
                      </a:lnTo>
                      <a:lnTo>
                        <a:pt x="540" y="5924"/>
                      </a:lnTo>
                      <a:lnTo>
                        <a:pt x="524" y="5976"/>
                      </a:lnTo>
                      <a:lnTo>
                        <a:pt x="502" y="6026"/>
                      </a:lnTo>
                      <a:lnTo>
                        <a:pt x="477" y="6073"/>
                      </a:lnTo>
                      <a:lnTo>
                        <a:pt x="447" y="6118"/>
                      </a:lnTo>
                      <a:lnTo>
                        <a:pt x="412" y="6159"/>
                      </a:lnTo>
                      <a:lnTo>
                        <a:pt x="375" y="6197"/>
                      </a:lnTo>
                      <a:lnTo>
                        <a:pt x="333" y="6231"/>
                      </a:lnTo>
                      <a:lnTo>
                        <a:pt x="289" y="6261"/>
                      </a:lnTo>
                      <a:lnTo>
                        <a:pt x="241" y="6288"/>
                      </a:lnTo>
                      <a:lnTo>
                        <a:pt x="192" y="6309"/>
                      </a:lnTo>
                      <a:lnTo>
                        <a:pt x="139" y="6325"/>
                      </a:lnTo>
                      <a:lnTo>
                        <a:pt x="85" y="6336"/>
                      </a:lnTo>
                      <a:lnTo>
                        <a:pt x="29" y="6342"/>
                      </a:lnTo>
                      <a:lnTo>
                        <a:pt x="0" y="63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Rectangle 21">
                  <a:extLst>
                    <a:ext uri="{FF2B5EF4-FFF2-40B4-BE49-F238E27FC236}">
                      <a16:creationId xmlns:a16="http://schemas.microsoft.com/office/drawing/2014/main" id="{4117A285-E350-4269-8371-24D767870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1" y="3427"/>
                  <a:ext cx="650" cy="10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22">
                  <a:extLst>
                    <a:ext uri="{FF2B5EF4-FFF2-40B4-BE49-F238E27FC236}">
                      <a16:creationId xmlns:a16="http://schemas.microsoft.com/office/drawing/2014/main" id="{388DCEEA-57FD-4178-9698-615C91B45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3890"/>
                  <a:ext cx="523" cy="693"/>
                </a:xfrm>
                <a:custGeom>
                  <a:avLst/>
                  <a:gdLst>
                    <a:gd name="T0" fmla="*/ 2411 w 2614"/>
                    <a:gd name="T1" fmla="*/ 3178 h 3465"/>
                    <a:gd name="T2" fmla="*/ 1910 w 2614"/>
                    <a:gd name="T3" fmla="*/ 3429 h 3465"/>
                    <a:gd name="T4" fmla="*/ 1878 w 2614"/>
                    <a:gd name="T5" fmla="*/ 3444 h 3465"/>
                    <a:gd name="T6" fmla="*/ 1811 w 2614"/>
                    <a:gd name="T7" fmla="*/ 3462 h 3465"/>
                    <a:gd name="T8" fmla="*/ 1742 w 2614"/>
                    <a:gd name="T9" fmla="*/ 3465 h 3465"/>
                    <a:gd name="T10" fmla="*/ 1674 w 2614"/>
                    <a:gd name="T11" fmla="*/ 3456 h 3465"/>
                    <a:gd name="T12" fmla="*/ 1610 w 2614"/>
                    <a:gd name="T13" fmla="*/ 3435 h 3465"/>
                    <a:gd name="T14" fmla="*/ 1549 w 2614"/>
                    <a:gd name="T15" fmla="*/ 3403 h 3465"/>
                    <a:gd name="T16" fmla="*/ 1496 w 2614"/>
                    <a:gd name="T17" fmla="*/ 3360 h 3465"/>
                    <a:gd name="T18" fmla="*/ 1453 w 2614"/>
                    <a:gd name="T19" fmla="*/ 3307 h 3465"/>
                    <a:gd name="T20" fmla="*/ 1436 w 2614"/>
                    <a:gd name="T21" fmla="*/ 3277 h 3465"/>
                    <a:gd name="T22" fmla="*/ 0 w 2614"/>
                    <a:gd name="T23" fmla="*/ 572 h 3465"/>
                    <a:gd name="T24" fmla="*/ 1130 w 2614"/>
                    <a:gd name="T25" fmla="*/ 0 h 3465"/>
                    <a:gd name="T26" fmla="*/ 2579 w 2614"/>
                    <a:gd name="T27" fmla="*/ 2718 h 3465"/>
                    <a:gd name="T28" fmla="*/ 2593 w 2614"/>
                    <a:gd name="T29" fmla="*/ 2748 h 3465"/>
                    <a:gd name="T30" fmla="*/ 2611 w 2614"/>
                    <a:gd name="T31" fmla="*/ 2810 h 3465"/>
                    <a:gd name="T32" fmla="*/ 2614 w 2614"/>
                    <a:gd name="T33" fmla="*/ 2876 h 3465"/>
                    <a:gd name="T34" fmla="*/ 2605 w 2614"/>
                    <a:gd name="T35" fmla="*/ 2942 h 3465"/>
                    <a:gd name="T36" fmla="*/ 2583 w 2614"/>
                    <a:gd name="T37" fmla="*/ 3007 h 3465"/>
                    <a:gd name="T38" fmla="*/ 2548 w 2614"/>
                    <a:gd name="T39" fmla="*/ 3065 h 3465"/>
                    <a:gd name="T40" fmla="*/ 2502 w 2614"/>
                    <a:gd name="T41" fmla="*/ 3119 h 3465"/>
                    <a:gd name="T42" fmla="*/ 2445 w 2614"/>
                    <a:gd name="T43" fmla="*/ 3162 h 3465"/>
                    <a:gd name="T44" fmla="*/ 2411 w 2614"/>
                    <a:gd name="T45" fmla="*/ 3178 h 3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4" h="3465">
                      <a:moveTo>
                        <a:pt x="2411" y="3178"/>
                      </a:moveTo>
                      <a:lnTo>
                        <a:pt x="1910" y="3429"/>
                      </a:lnTo>
                      <a:lnTo>
                        <a:pt x="1878" y="3444"/>
                      </a:lnTo>
                      <a:lnTo>
                        <a:pt x="1811" y="3462"/>
                      </a:lnTo>
                      <a:lnTo>
                        <a:pt x="1742" y="3465"/>
                      </a:lnTo>
                      <a:lnTo>
                        <a:pt x="1674" y="3456"/>
                      </a:lnTo>
                      <a:lnTo>
                        <a:pt x="1610" y="3435"/>
                      </a:lnTo>
                      <a:lnTo>
                        <a:pt x="1549" y="3403"/>
                      </a:lnTo>
                      <a:lnTo>
                        <a:pt x="1496" y="3360"/>
                      </a:lnTo>
                      <a:lnTo>
                        <a:pt x="1453" y="3307"/>
                      </a:lnTo>
                      <a:lnTo>
                        <a:pt x="1436" y="3277"/>
                      </a:lnTo>
                      <a:lnTo>
                        <a:pt x="0" y="572"/>
                      </a:lnTo>
                      <a:lnTo>
                        <a:pt x="1130" y="0"/>
                      </a:lnTo>
                      <a:lnTo>
                        <a:pt x="2579" y="2718"/>
                      </a:lnTo>
                      <a:lnTo>
                        <a:pt x="2593" y="2748"/>
                      </a:lnTo>
                      <a:lnTo>
                        <a:pt x="2611" y="2810"/>
                      </a:lnTo>
                      <a:lnTo>
                        <a:pt x="2614" y="2876"/>
                      </a:lnTo>
                      <a:lnTo>
                        <a:pt x="2605" y="2942"/>
                      </a:lnTo>
                      <a:lnTo>
                        <a:pt x="2583" y="3007"/>
                      </a:lnTo>
                      <a:lnTo>
                        <a:pt x="2548" y="3065"/>
                      </a:lnTo>
                      <a:lnTo>
                        <a:pt x="2502" y="3119"/>
                      </a:lnTo>
                      <a:lnTo>
                        <a:pt x="2445" y="3162"/>
                      </a:lnTo>
                      <a:lnTo>
                        <a:pt x="2411" y="31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3">
                  <a:extLst>
                    <a:ext uri="{FF2B5EF4-FFF2-40B4-BE49-F238E27FC236}">
                      <a16:creationId xmlns:a16="http://schemas.microsoft.com/office/drawing/2014/main" id="{D1D4B2AF-82E8-4DBF-B3CC-C028D18A98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3696"/>
                  <a:ext cx="253" cy="287"/>
                </a:xfrm>
                <a:custGeom>
                  <a:avLst/>
                  <a:gdLst>
                    <a:gd name="T0" fmla="*/ 0 w 1265"/>
                    <a:gd name="T1" fmla="*/ 368 h 1435"/>
                    <a:gd name="T2" fmla="*/ 719 w 1265"/>
                    <a:gd name="T3" fmla="*/ 0 h 1435"/>
                    <a:gd name="T4" fmla="*/ 1265 w 1265"/>
                    <a:gd name="T5" fmla="*/ 1067 h 1435"/>
                    <a:gd name="T6" fmla="*/ 545 w 1265"/>
                    <a:gd name="T7" fmla="*/ 1435 h 1435"/>
                    <a:gd name="T8" fmla="*/ 0 w 1265"/>
                    <a:gd name="T9" fmla="*/ 368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5" h="1435">
                      <a:moveTo>
                        <a:pt x="0" y="368"/>
                      </a:moveTo>
                      <a:lnTo>
                        <a:pt x="719" y="0"/>
                      </a:lnTo>
                      <a:lnTo>
                        <a:pt x="1265" y="1067"/>
                      </a:lnTo>
                      <a:lnTo>
                        <a:pt x="545" y="1435"/>
                      </a:lnTo>
                      <a:lnTo>
                        <a:pt x="0" y="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24">
                  <a:extLst>
                    <a:ext uri="{FF2B5EF4-FFF2-40B4-BE49-F238E27FC236}">
                      <a16:creationId xmlns:a16="http://schemas.microsoft.com/office/drawing/2014/main" id="{654CD567-AA8D-4AF9-9DF2-ACE59FD38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" y="2856"/>
                  <a:ext cx="1018" cy="1019"/>
                </a:xfrm>
                <a:custGeom>
                  <a:avLst/>
                  <a:gdLst>
                    <a:gd name="T0" fmla="*/ 1330 w 5091"/>
                    <a:gd name="T1" fmla="*/ 310 h 5097"/>
                    <a:gd name="T2" fmla="*/ 1005 w 5091"/>
                    <a:gd name="T3" fmla="*/ 520 h 5097"/>
                    <a:gd name="T4" fmla="*/ 722 w 5091"/>
                    <a:gd name="T5" fmla="*/ 771 h 5097"/>
                    <a:gd name="T6" fmla="*/ 483 w 5091"/>
                    <a:gd name="T7" fmla="*/ 1056 h 5097"/>
                    <a:gd name="T8" fmla="*/ 290 w 5091"/>
                    <a:gd name="T9" fmla="*/ 1370 h 5097"/>
                    <a:gd name="T10" fmla="*/ 144 w 5091"/>
                    <a:gd name="T11" fmla="*/ 1706 h 5097"/>
                    <a:gd name="T12" fmla="*/ 48 w 5091"/>
                    <a:gd name="T13" fmla="*/ 2060 h 5097"/>
                    <a:gd name="T14" fmla="*/ 3 w 5091"/>
                    <a:gd name="T15" fmla="*/ 2425 h 5097"/>
                    <a:gd name="T16" fmla="*/ 12 w 5091"/>
                    <a:gd name="T17" fmla="*/ 2796 h 5097"/>
                    <a:gd name="T18" fmla="*/ 73 w 5091"/>
                    <a:gd name="T19" fmla="*/ 3166 h 5097"/>
                    <a:gd name="T20" fmla="*/ 193 w 5091"/>
                    <a:gd name="T21" fmla="*/ 3531 h 5097"/>
                    <a:gd name="T22" fmla="*/ 273 w 5091"/>
                    <a:gd name="T23" fmla="*/ 3708 h 5097"/>
                    <a:gd name="T24" fmla="*/ 439 w 5091"/>
                    <a:gd name="T25" fmla="*/ 3989 h 5097"/>
                    <a:gd name="T26" fmla="*/ 677 w 5091"/>
                    <a:gd name="T27" fmla="*/ 4285 h 5097"/>
                    <a:gd name="T28" fmla="*/ 952 w 5091"/>
                    <a:gd name="T29" fmla="*/ 4540 h 5097"/>
                    <a:gd name="T30" fmla="*/ 1256 w 5091"/>
                    <a:gd name="T31" fmla="*/ 4749 h 5097"/>
                    <a:gd name="T32" fmla="*/ 1585 w 5091"/>
                    <a:gd name="T33" fmla="*/ 4910 h 5097"/>
                    <a:gd name="T34" fmla="*/ 1935 w 5091"/>
                    <a:gd name="T35" fmla="*/ 5023 h 5097"/>
                    <a:gd name="T36" fmla="*/ 2296 w 5091"/>
                    <a:gd name="T37" fmla="*/ 5084 h 5097"/>
                    <a:gd name="T38" fmla="*/ 2666 w 5091"/>
                    <a:gd name="T39" fmla="*/ 5095 h 5097"/>
                    <a:gd name="T40" fmla="*/ 3038 w 5091"/>
                    <a:gd name="T41" fmla="*/ 5051 h 5097"/>
                    <a:gd name="T42" fmla="*/ 3405 w 5091"/>
                    <a:gd name="T43" fmla="*/ 4950 h 5097"/>
                    <a:gd name="T44" fmla="*/ 3703 w 5091"/>
                    <a:gd name="T45" fmla="*/ 4824 h 5097"/>
                    <a:gd name="T46" fmla="*/ 3874 w 5091"/>
                    <a:gd name="T47" fmla="*/ 4728 h 5097"/>
                    <a:gd name="T48" fmla="*/ 4186 w 5091"/>
                    <a:gd name="T49" fmla="*/ 4504 h 5097"/>
                    <a:gd name="T50" fmla="*/ 4454 w 5091"/>
                    <a:gd name="T51" fmla="*/ 4242 h 5097"/>
                    <a:gd name="T52" fmla="*/ 4678 w 5091"/>
                    <a:gd name="T53" fmla="*/ 3946 h 5097"/>
                    <a:gd name="T54" fmla="*/ 4856 w 5091"/>
                    <a:gd name="T55" fmla="*/ 3624 h 5097"/>
                    <a:gd name="T56" fmla="*/ 4985 w 5091"/>
                    <a:gd name="T57" fmla="*/ 3281 h 5097"/>
                    <a:gd name="T58" fmla="*/ 5064 w 5091"/>
                    <a:gd name="T59" fmla="*/ 2922 h 5097"/>
                    <a:gd name="T60" fmla="*/ 5091 w 5091"/>
                    <a:gd name="T61" fmla="*/ 2555 h 5097"/>
                    <a:gd name="T62" fmla="*/ 5066 w 5091"/>
                    <a:gd name="T63" fmla="*/ 2184 h 5097"/>
                    <a:gd name="T64" fmla="*/ 4985 w 5091"/>
                    <a:gd name="T65" fmla="*/ 1815 h 5097"/>
                    <a:gd name="T66" fmla="*/ 4848 w 5091"/>
                    <a:gd name="T67" fmla="*/ 1453 h 5097"/>
                    <a:gd name="T68" fmla="*/ 4787 w 5091"/>
                    <a:gd name="T69" fmla="*/ 1336 h 5097"/>
                    <a:gd name="T70" fmla="*/ 4574 w 5091"/>
                    <a:gd name="T71" fmla="*/ 1010 h 5097"/>
                    <a:gd name="T72" fmla="*/ 4321 w 5091"/>
                    <a:gd name="T73" fmla="*/ 727 h 5097"/>
                    <a:gd name="T74" fmla="*/ 4033 w 5091"/>
                    <a:gd name="T75" fmla="*/ 486 h 5097"/>
                    <a:gd name="T76" fmla="*/ 3718 w 5091"/>
                    <a:gd name="T77" fmla="*/ 292 h 5097"/>
                    <a:gd name="T78" fmla="*/ 3381 w 5091"/>
                    <a:gd name="T79" fmla="*/ 145 h 5097"/>
                    <a:gd name="T80" fmla="*/ 3027 w 5091"/>
                    <a:gd name="T81" fmla="*/ 48 h 5097"/>
                    <a:gd name="T82" fmla="*/ 2663 w 5091"/>
                    <a:gd name="T83" fmla="*/ 3 h 5097"/>
                    <a:gd name="T84" fmla="*/ 2294 w 5091"/>
                    <a:gd name="T85" fmla="*/ 12 h 5097"/>
                    <a:gd name="T86" fmla="*/ 1926 w 5091"/>
                    <a:gd name="T87" fmla="*/ 75 h 5097"/>
                    <a:gd name="T88" fmla="*/ 1565 w 5091"/>
                    <a:gd name="T89" fmla="*/ 197 h 5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91" h="5097">
                      <a:moveTo>
                        <a:pt x="1389" y="279"/>
                      </a:moveTo>
                      <a:lnTo>
                        <a:pt x="1389" y="279"/>
                      </a:lnTo>
                      <a:lnTo>
                        <a:pt x="1330" y="310"/>
                      </a:lnTo>
                      <a:lnTo>
                        <a:pt x="1217" y="375"/>
                      </a:lnTo>
                      <a:lnTo>
                        <a:pt x="1109" y="445"/>
                      </a:lnTo>
                      <a:lnTo>
                        <a:pt x="1005" y="520"/>
                      </a:lnTo>
                      <a:lnTo>
                        <a:pt x="906" y="599"/>
                      </a:lnTo>
                      <a:lnTo>
                        <a:pt x="812" y="683"/>
                      </a:lnTo>
                      <a:lnTo>
                        <a:pt x="722" y="771"/>
                      </a:lnTo>
                      <a:lnTo>
                        <a:pt x="637" y="862"/>
                      </a:lnTo>
                      <a:lnTo>
                        <a:pt x="557" y="957"/>
                      </a:lnTo>
                      <a:lnTo>
                        <a:pt x="483" y="1056"/>
                      </a:lnTo>
                      <a:lnTo>
                        <a:pt x="413" y="1157"/>
                      </a:lnTo>
                      <a:lnTo>
                        <a:pt x="349" y="1262"/>
                      </a:lnTo>
                      <a:lnTo>
                        <a:pt x="290" y="1370"/>
                      </a:lnTo>
                      <a:lnTo>
                        <a:pt x="236" y="1479"/>
                      </a:lnTo>
                      <a:lnTo>
                        <a:pt x="187" y="1591"/>
                      </a:lnTo>
                      <a:lnTo>
                        <a:pt x="144" y="1706"/>
                      </a:lnTo>
                      <a:lnTo>
                        <a:pt x="107" y="1822"/>
                      </a:lnTo>
                      <a:lnTo>
                        <a:pt x="75" y="1940"/>
                      </a:lnTo>
                      <a:lnTo>
                        <a:pt x="48" y="2060"/>
                      </a:lnTo>
                      <a:lnTo>
                        <a:pt x="27" y="2181"/>
                      </a:lnTo>
                      <a:lnTo>
                        <a:pt x="13" y="2302"/>
                      </a:lnTo>
                      <a:lnTo>
                        <a:pt x="3" y="2425"/>
                      </a:lnTo>
                      <a:lnTo>
                        <a:pt x="0" y="2548"/>
                      </a:lnTo>
                      <a:lnTo>
                        <a:pt x="3" y="2671"/>
                      </a:lnTo>
                      <a:lnTo>
                        <a:pt x="12" y="2796"/>
                      </a:lnTo>
                      <a:lnTo>
                        <a:pt x="26" y="2919"/>
                      </a:lnTo>
                      <a:lnTo>
                        <a:pt x="47" y="3042"/>
                      </a:lnTo>
                      <a:lnTo>
                        <a:pt x="73" y="3166"/>
                      </a:lnTo>
                      <a:lnTo>
                        <a:pt x="107" y="3288"/>
                      </a:lnTo>
                      <a:lnTo>
                        <a:pt x="147" y="3410"/>
                      </a:lnTo>
                      <a:lnTo>
                        <a:pt x="193" y="3531"/>
                      </a:lnTo>
                      <a:lnTo>
                        <a:pt x="245" y="3650"/>
                      </a:lnTo>
                      <a:lnTo>
                        <a:pt x="273" y="3708"/>
                      </a:lnTo>
                      <a:lnTo>
                        <a:pt x="273" y="3708"/>
                      </a:lnTo>
                      <a:lnTo>
                        <a:pt x="303" y="3767"/>
                      </a:lnTo>
                      <a:lnTo>
                        <a:pt x="369" y="3880"/>
                      </a:lnTo>
                      <a:lnTo>
                        <a:pt x="439" y="3989"/>
                      </a:lnTo>
                      <a:lnTo>
                        <a:pt x="515" y="4092"/>
                      </a:lnTo>
                      <a:lnTo>
                        <a:pt x="593" y="4191"/>
                      </a:lnTo>
                      <a:lnTo>
                        <a:pt x="677" y="4285"/>
                      </a:lnTo>
                      <a:lnTo>
                        <a:pt x="765" y="4375"/>
                      </a:lnTo>
                      <a:lnTo>
                        <a:pt x="857" y="4460"/>
                      </a:lnTo>
                      <a:lnTo>
                        <a:pt x="952" y="4540"/>
                      </a:lnTo>
                      <a:lnTo>
                        <a:pt x="1050" y="4615"/>
                      </a:lnTo>
                      <a:lnTo>
                        <a:pt x="1151" y="4684"/>
                      </a:lnTo>
                      <a:lnTo>
                        <a:pt x="1256" y="4749"/>
                      </a:lnTo>
                      <a:lnTo>
                        <a:pt x="1364" y="4807"/>
                      </a:lnTo>
                      <a:lnTo>
                        <a:pt x="1473" y="4862"/>
                      </a:lnTo>
                      <a:lnTo>
                        <a:pt x="1585" y="4910"/>
                      </a:lnTo>
                      <a:lnTo>
                        <a:pt x="1700" y="4952"/>
                      </a:lnTo>
                      <a:lnTo>
                        <a:pt x="1816" y="4990"/>
                      </a:lnTo>
                      <a:lnTo>
                        <a:pt x="1935" y="5023"/>
                      </a:lnTo>
                      <a:lnTo>
                        <a:pt x="2054" y="5049"/>
                      </a:lnTo>
                      <a:lnTo>
                        <a:pt x="2175" y="5070"/>
                      </a:lnTo>
                      <a:lnTo>
                        <a:pt x="2296" y="5084"/>
                      </a:lnTo>
                      <a:lnTo>
                        <a:pt x="2419" y="5094"/>
                      </a:lnTo>
                      <a:lnTo>
                        <a:pt x="2542" y="5097"/>
                      </a:lnTo>
                      <a:lnTo>
                        <a:pt x="2666" y="5095"/>
                      </a:lnTo>
                      <a:lnTo>
                        <a:pt x="2790" y="5085"/>
                      </a:lnTo>
                      <a:lnTo>
                        <a:pt x="2913" y="5071"/>
                      </a:lnTo>
                      <a:lnTo>
                        <a:pt x="3038" y="5051"/>
                      </a:lnTo>
                      <a:lnTo>
                        <a:pt x="3160" y="5024"/>
                      </a:lnTo>
                      <a:lnTo>
                        <a:pt x="3283" y="4990"/>
                      </a:lnTo>
                      <a:lnTo>
                        <a:pt x="3405" y="4950"/>
                      </a:lnTo>
                      <a:lnTo>
                        <a:pt x="3525" y="4904"/>
                      </a:lnTo>
                      <a:lnTo>
                        <a:pt x="3644" y="4852"/>
                      </a:lnTo>
                      <a:lnTo>
                        <a:pt x="3703" y="4824"/>
                      </a:lnTo>
                      <a:lnTo>
                        <a:pt x="3703" y="4824"/>
                      </a:lnTo>
                      <a:lnTo>
                        <a:pt x="3761" y="4794"/>
                      </a:lnTo>
                      <a:lnTo>
                        <a:pt x="3874" y="4728"/>
                      </a:lnTo>
                      <a:lnTo>
                        <a:pt x="3983" y="4658"/>
                      </a:lnTo>
                      <a:lnTo>
                        <a:pt x="4087" y="4583"/>
                      </a:lnTo>
                      <a:lnTo>
                        <a:pt x="4186" y="4504"/>
                      </a:lnTo>
                      <a:lnTo>
                        <a:pt x="4281" y="4420"/>
                      </a:lnTo>
                      <a:lnTo>
                        <a:pt x="4370" y="4333"/>
                      </a:lnTo>
                      <a:lnTo>
                        <a:pt x="4454" y="4242"/>
                      </a:lnTo>
                      <a:lnTo>
                        <a:pt x="4534" y="4146"/>
                      </a:lnTo>
                      <a:lnTo>
                        <a:pt x="4609" y="4047"/>
                      </a:lnTo>
                      <a:lnTo>
                        <a:pt x="4678" y="3946"/>
                      </a:lnTo>
                      <a:lnTo>
                        <a:pt x="4743" y="3841"/>
                      </a:lnTo>
                      <a:lnTo>
                        <a:pt x="4802" y="3733"/>
                      </a:lnTo>
                      <a:lnTo>
                        <a:pt x="4856" y="3624"/>
                      </a:lnTo>
                      <a:lnTo>
                        <a:pt x="4904" y="3512"/>
                      </a:lnTo>
                      <a:lnTo>
                        <a:pt x="4947" y="3397"/>
                      </a:lnTo>
                      <a:lnTo>
                        <a:pt x="4985" y="3281"/>
                      </a:lnTo>
                      <a:lnTo>
                        <a:pt x="5017" y="3163"/>
                      </a:lnTo>
                      <a:lnTo>
                        <a:pt x="5043" y="3043"/>
                      </a:lnTo>
                      <a:lnTo>
                        <a:pt x="5064" y="2922"/>
                      </a:lnTo>
                      <a:lnTo>
                        <a:pt x="5079" y="2801"/>
                      </a:lnTo>
                      <a:lnTo>
                        <a:pt x="5088" y="2679"/>
                      </a:lnTo>
                      <a:lnTo>
                        <a:pt x="5091" y="2555"/>
                      </a:lnTo>
                      <a:lnTo>
                        <a:pt x="5089" y="2432"/>
                      </a:lnTo>
                      <a:lnTo>
                        <a:pt x="5081" y="2307"/>
                      </a:lnTo>
                      <a:lnTo>
                        <a:pt x="5066" y="2184"/>
                      </a:lnTo>
                      <a:lnTo>
                        <a:pt x="5045" y="2061"/>
                      </a:lnTo>
                      <a:lnTo>
                        <a:pt x="5018" y="1937"/>
                      </a:lnTo>
                      <a:lnTo>
                        <a:pt x="4985" y="1815"/>
                      </a:lnTo>
                      <a:lnTo>
                        <a:pt x="4946" y="1693"/>
                      </a:lnTo>
                      <a:lnTo>
                        <a:pt x="4900" y="1572"/>
                      </a:lnTo>
                      <a:lnTo>
                        <a:pt x="4848" y="1453"/>
                      </a:lnTo>
                      <a:lnTo>
                        <a:pt x="4818" y="1395"/>
                      </a:lnTo>
                      <a:lnTo>
                        <a:pt x="4818" y="1395"/>
                      </a:lnTo>
                      <a:lnTo>
                        <a:pt x="4787" y="1336"/>
                      </a:lnTo>
                      <a:lnTo>
                        <a:pt x="4721" y="1223"/>
                      </a:lnTo>
                      <a:lnTo>
                        <a:pt x="4649" y="1115"/>
                      </a:lnTo>
                      <a:lnTo>
                        <a:pt x="4574" y="1010"/>
                      </a:lnTo>
                      <a:lnTo>
                        <a:pt x="4493" y="911"/>
                      </a:lnTo>
                      <a:lnTo>
                        <a:pt x="4408" y="817"/>
                      </a:lnTo>
                      <a:lnTo>
                        <a:pt x="4321" y="727"/>
                      </a:lnTo>
                      <a:lnTo>
                        <a:pt x="4229" y="641"/>
                      </a:lnTo>
                      <a:lnTo>
                        <a:pt x="4132" y="561"/>
                      </a:lnTo>
                      <a:lnTo>
                        <a:pt x="4033" y="486"/>
                      </a:lnTo>
                      <a:lnTo>
                        <a:pt x="3931" y="416"/>
                      </a:lnTo>
                      <a:lnTo>
                        <a:pt x="3826" y="351"/>
                      </a:lnTo>
                      <a:lnTo>
                        <a:pt x="3718" y="292"/>
                      </a:lnTo>
                      <a:lnTo>
                        <a:pt x="3609" y="237"/>
                      </a:lnTo>
                      <a:lnTo>
                        <a:pt x="3496" y="189"/>
                      </a:lnTo>
                      <a:lnTo>
                        <a:pt x="3381" y="145"/>
                      </a:lnTo>
                      <a:lnTo>
                        <a:pt x="3265" y="108"/>
                      </a:lnTo>
                      <a:lnTo>
                        <a:pt x="3146" y="75"/>
                      </a:lnTo>
                      <a:lnTo>
                        <a:pt x="3027" y="48"/>
                      </a:lnTo>
                      <a:lnTo>
                        <a:pt x="2907" y="27"/>
                      </a:lnTo>
                      <a:lnTo>
                        <a:pt x="2786" y="13"/>
                      </a:lnTo>
                      <a:lnTo>
                        <a:pt x="2663" y="3"/>
                      </a:lnTo>
                      <a:lnTo>
                        <a:pt x="2541" y="0"/>
                      </a:lnTo>
                      <a:lnTo>
                        <a:pt x="2418" y="3"/>
                      </a:lnTo>
                      <a:lnTo>
                        <a:pt x="2294" y="12"/>
                      </a:lnTo>
                      <a:lnTo>
                        <a:pt x="2171" y="26"/>
                      </a:lnTo>
                      <a:lnTo>
                        <a:pt x="2049" y="48"/>
                      </a:lnTo>
                      <a:lnTo>
                        <a:pt x="1926" y="75"/>
                      </a:lnTo>
                      <a:lnTo>
                        <a:pt x="1805" y="109"/>
                      </a:lnTo>
                      <a:lnTo>
                        <a:pt x="1685" y="150"/>
                      </a:lnTo>
                      <a:lnTo>
                        <a:pt x="1565" y="197"/>
                      </a:lnTo>
                      <a:lnTo>
                        <a:pt x="1447" y="250"/>
                      </a:lnTo>
                      <a:lnTo>
                        <a:pt x="1389" y="2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5">
                  <a:extLst>
                    <a:ext uri="{FF2B5EF4-FFF2-40B4-BE49-F238E27FC236}">
                      <a16:creationId xmlns:a16="http://schemas.microsoft.com/office/drawing/2014/main" id="{EC2D1303-D39D-4E99-BE38-F1201E36E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2" y="2965"/>
                  <a:ext cx="795" cy="797"/>
                </a:xfrm>
                <a:custGeom>
                  <a:avLst/>
                  <a:gdLst>
                    <a:gd name="T0" fmla="*/ 1919 w 3976"/>
                    <a:gd name="T1" fmla="*/ 3985 h 3986"/>
                    <a:gd name="T2" fmla="*/ 1643 w 3976"/>
                    <a:gd name="T3" fmla="*/ 3957 h 3986"/>
                    <a:gd name="T4" fmla="*/ 1378 w 3976"/>
                    <a:gd name="T5" fmla="*/ 3891 h 3986"/>
                    <a:gd name="T6" fmla="*/ 1126 w 3976"/>
                    <a:gd name="T7" fmla="*/ 3791 h 3986"/>
                    <a:gd name="T8" fmla="*/ 890 w 3976"/>
                    <a:gd name="T9" fmla="*/ 3657 h 3986"/>
                    <a:gd name="T10" fmla="*/ 676 w 3976"/>
                    <a:gd name="T11" fmla="*/ 3494 h 3986"/>
                    <a:gd name="T12" fmla="*/ 486 w 3976"/>
                    <a:gd name="T13" fmla="*/ 3300 h 3986"/>
                    <a:gd name="T14" fmla="*/ 322 w 3976"/>
                    <a:gd name="T15" fmla="*/ 3081 h 3986"/>
                    <a:gd name="T16" fmla="*/ 219 w 3976"/>
                    <a:gd name="T17" fmla="*/ 2899 h 3986"/>
                    <a:gd name="T18" fmla="*/ 154 w 3976"/>
                    <a:gd name="T19" fmla="*/ 2760 h 3986"/>
                    <a:gd name="T20" fmla="*/ 86 w 3976"/>
                    <a:gd name="T21" fmla="*/ 2572 h 3986"/>
                    <a:gd name="T22" fmla="*/ 38 w 3976"/>
                    <a:gd name="T23" fmla="*/ 2380 h 3986"/>
                    <a:gd name="T24" fmla="*/ 0 w 3976"/>
                    <a:gd name="T25" fmla="*/ 2043 h 3986"/>
                    <a:gd name="T26" fmla="*/ 28 w 3976"/>
                    <a:gd name="T27" fmla="*/ 1661 h 3986"/>
                    <a:gd name="T28" fmla="*/ 128 w 3976"/>
                    <a:gd name="T29" fmla="*/ 1292 h 3986"/>
                    <a:gd name="T30" fmla="*/ 296 w 3976"/>
                    <a:gd name="T31" fmla="*/ 949 h 3986"/>
                    <a:gd name="T32" fmla="*/ 530 w 3976"/>
                    <a:gd name="T33" fmla="*/ 642 h 3986"/>
                    <a:gd name="T34" fmla="*/ 785 w 3976"/>
                    <a:gd name="T35" fmla="*/ 411 h 3986"/>
                    <a:gd name="T36" fmla="*/ 950 w 3976"/>
                    <a:gd name="T37" fmla="*/ 297 h 3986"/>
                    <a:gd name="T38" fmla="*/ 1084 w 3976"/>
                    <a:gd name="T39" fmla="*/ 222 h 3986"/>
                    <a:gd name="T40" fmla="*/ 1244 w 3976"/>
                    <a:gd name="T41" fmla="*/ 149 h 3986"/>
                    <a:gd name="T42" fmla="*/ 1464 w 3976"/>
                    <a:gd name="T43" fmla="*/ 73 h 3986"/>
                    <a:gd name="T44" fmla="*/ 1693 w 3976"/>
                    <a:gd name="T45" fmla="*/ 23 h 3986"/>
                    <a:gd name="T46" fmla="*/ 1930 w 3976"/>
                    <a:gd name="T47" fmla="*/ 0 h 3986"/>
                    <a:gd name="T48" fmla="*/ 2060 w 3976"/>
                    <a:gd name="T49" fmla="*/ 0 h 3986"/>
                    <a:gd name="T50" fmla="*/ 2336 w 3976"/>
                    <a:gd name="T51" fmla="*/ 29 h 3986"/>
                    <a:gd name="T52" fmla="*/ 2603 w 3976"/>
                    <a:gd name="T53" fmla="*/ 95 h 3986"/>
                    <a:gd name="T54" fmla="*/ 2854 w 3976"/>
                    <a:gd name="T55" fmla="*/ 194 h 3986"/>
                    <a:gd name="T56" fmla="*/ 3089 w 3976"/>
                    <a:gd name="T57" fmla="*/ 328 h 3986"/>
                    <a:gd name="T58" fmla="*/ 3303 w 3976"/>
                    <a:gd name="T59" fmla="*/ 492 h 3986"/>
                    <a:gd name="T60" fmla="*/ 3494 w 3976"/>
                    <a:gd name="T61" fmla="*/ 685 h 3986"/>
                    <a:gd name="T62" fmla="*/ 3658 w 3976"/>
                    <a:gd name="T63" fmla="*/ 905 h 3986"/>
                    <a:gd name="T64" fmla="*/ 3760 w 3976"/>
                    <a:gd name="T65" fmla="*/ 1087 h 3986"/>
                    <a:gd name="T66" fmla="*/ 3874 w 3976"/>
                    <a:gd name="T67" fmla="*/ 1360 h 3986"/>
                    <a:gd name="T68" fmla="*/ 3960 w 3976"/>
                    <a:gd name="T69" fmla="*/ 1739 h 3986"/>
                    <a:gd name="T70" fmla="*/ 3974 w 3976"/>
                    <a:gd name="T71" fmla="*/ 2126 h 3986"/>
                    <a:gd name="T72" fmla="*/ 3913 w 3976"/>
                    <a:gd name="T73" fmla="*/ 2512 h 3986"/>
                    <a:gd name="T74" fmla="*/ 3853 w 3976"/>
                    <a:gd name="T75" fmla="*/ 2699 h 3986"/>
                    <a:gd name="T76" fmla="*/ 3678 w 3976"/>
                    <a:gd name="T77" fmla="*/ 3049 h 3986"/>
                    <a:gd name="T78" fmla="*/ 3443 w 3976"/>
                    <a:gd name="T79" fmla="*/ 3357 h 3986"/>
                    <a:gd name="T80" fmla="*/ 3188 w 3976"/>
                    <a:gd name="T81" fmla="*/ 3583 h 3986"/>
                    <a:gd name="T82" fmla="*/ 3026 w 3976"/>
                    <a:gd name="T83" fmla="*/ 3691 h 3986"/>
                    <a:gd name="T84" fmla="*/ 2896 w 3976"/>
                    <a:gd name="T85" fmla="*/ 3763 h 3986"/>
                    <a:gd name="T86" fmla="*/ 2731 w 3976"/>
                    <a:gd name="T87" fmla="*/ 3841 h 3986"/>
                    <a:gd name="T88" fmla="*/ 2505 w 3976"/>
                    <a:gd name="T89" fmla="*/ 3917 h 3986"/>
                    <a:gd name="T90" fmla="*/ 2277 w 3976"/>
                    <a:gd name="T91" fmla="*/ 3965 h 3986"/>
                    <a:gd name="T92" fmla="*/ 2048 w 3976"/>
                    <a:gd name="T93" fmla="*/ 3985 h 3986"/>
                    <a:gd name="T94" fmla="*/ 1990 w 3976"/>
                    <a:gd name="T95" fmla="*/ 3986 h 3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976" h="3986">
                      <a:moveTo>
                        <a:pt x="1990" y="3986"/>
                      </a:moveTo>
                      <a:lnTo>
                        <a:pt x="1919" y="3985"/>
                      </a:lnTo>
                      <a:lnTo>
                        <a:pt x="1780" y="3976"/>
                      </a:lnTo>
                      <a:lnTo>
                        <a:pt x="1643" y="3957"/>
                      </a:lnTo>
                      <a:lnTo>
                        <a:pt x="1508" y="3928"/>
                      </a:lnTo>
                      <a:lnTo>
                        <a:pt x="1378" y="3891"/>
                      </a:lnTo>
                      <a:lnTo>
                        <a:pt x="1249" y="3845"/>
                      </a:lnTo>
                      <a:lnTo>
                        <a:pt x="1126" y="3791"/>
                      </a:lnTo>
                      <a:lnTo>
                        <a:pt x="1005" y="3728"/>
                      </a:lnTo>
                      <a:lnTo>
                        <a:pt x="890" y="3657"/>
                      </a:lnTo>
                      <a:lnTo>
                        <a:pt x="780" y="3579"/>
                      </a:lnTo>
                      <a:lnTo>
                        <a:pt x="676" y="3494"/>
                      </a:lnTo>
                      <a:lnTo>
                        <a:pt x="578" y="3401"/>
                      </a:lnTo>
                      <a:lnTo>
                        <a:pt x="486" y="3300"/>
                      </a:lnTo>
                      <a:lnTo>
                        <a:pt x="400" y="3194"/>
                      </a:lnTo>
                      <a:lnTo>
                        <a:pt x="322" y="3081"/>
                      </a:lnTo>
                      <a:lnTo>
                        <a:pt x="251" y="2961"/>
                      </a:lnTo>
                      <a:lnTo>
                        <a:pt x="219" y="2899"/>
                      </a:lnTo>
                      <a:lnTo>
                        <a:pt x="196" y="2853"/>
                      </a:lnTo>
                      <a:lnTo>
                        <a:pt x="154" y="2760"/>
                      </a:lnTo>
                      <a:lnTo>
                        <a:pt x="118" y="2667"/>
                      </a:lnTo>
                      <a:lnTo>
                        <a:pt x="86" y="2572"/>
                      </a:lnTo>
                      <a:lnTo>
                        <a:pt x="59" y="2476"/>
                      </a:lnTo>
                      <a:lnTo>
                        <a:pt x="38" y="2380"/>
                      </a:lnTo>
                      <a:lnTo>
                        <a:pt x="14" y="2236"/>
                      </a:lnTo>
                      <a:lnTo>
                        <a:pt x="0" y="2043"/>
                      </a:lnTo>
                      <a:lnTo>
                        <a:pt x="5" y="1850"/>
                      </a:lnTo>
                      <a:lnTo>
                        <a:pt x="28" y="1661"/>
                      </a:lnTo>
                      <a:lnTo>
                        <a:pt x="69" y="1474"/>
                      </a:lnTo>
                      <a:lnTo>
                        <a:pt x="128" y="1292"/>
                      </a:lnTo>
                      <a:lnTo>
                        <a:pt x="204" y="1117"/>
                      </a:lnTo>
                      <a:lnTo>
                        <a:pt x="296" y="949"/>
                      </a:lnTo>
                      <a:lnTo>
                        <a:pt x="405" y="790"/>
                      </a:lnTo>
                      <a:lnTo>
                        <a:pt x="530" y="642"/>
                      </a:lnTo>
                      <a:lnTo>
                        <a:pt x="670" y="505"/>
                      </a:lnTo>
                      <a:lnTo>
                        <a:pt x="785" y="411"/>
                      </a:lnTo>
                      <a:lnTo>
                        <a:pt x="866" y="352"/>
                      </a:lnTo>
                      <a:lnTo>
                        <a:pt x="950" y="297"/>
                      </a:lnTo>
                      <a:lnTo>
                        <a:pt x="1039" y="246"/>
                      </a:lnTo>
                      <a:lnTo>
                        <a:pt x="1084" y="222"/>
                      </a:lnTo>
                      <a:lnTo>
                        <a:pt x="1136" y="196"/>
                      </a:lnTo>
                      <a:lnTo>
                        <a:pt x="1244" y="149"/>
                      </a:lnTo>
                      <a:lnTo>
                        <a:pt x="1352" y="108"/>
                      </a:lnTo>
                      <a:lnTo>
                        <a:pt x="1464" y="73"/>
                      </a:lnTo>
                      <a:lnTo>
                        <a:pt x="1578" y="45"/>
                      </a:lnTo>
                      <a:lnTo>
                        <a:pt x="1693" y="23"/>
                      </a:lnTo>
                      <a:lnTo>
                        <a:pt x="1811" y="7"/>
                      </a:lnTo>
                      <a:lnTo>
                        <a:pt x="1930" y="0"/>
                      </a:lnTo>
                      <a:lnTo>
                        <a:pt x="1990" y="0"/>
                      </a:lnTo>
                      <a:lnTo>
                        <a:pt x="2060" y="0"/>
                      </a:lnTo>
                      <a:lnTo>
                        <a:pt x="2199" y="10"/>
                      </a:lnTo>
                      <a:lnTo>
                        <a:pt x="2336" y="29"/>
                      </a:lnTo>
                      <a:lnTo>
                        <a:pt x="2471" y="57"/>
                      </a:lnTo>
                      <a:lnTo>
                        <a:pt x="2603" y="95"/>
                      </a:lnTo>
                      <a:lnTo>
                        <a:pt x="2731" y="140"/>
                      </a:lnTo>
                      <a:lnTo>
                        <a:pt x="2854" y="194"/>
                      </a:lnTo>
                      <a:lnTo>
                        <a:pt x="2974" y="257"/>
                      </a:lnTo>
                      <a:lnTo>
                        <a:pt x="3089" y="328"/>
                      </a:lnTo>
                      <a:lnTo>
                        <a:pt x="3199" y="406"/>
                      </a:lnTo>
                      <a:lnTo>
                        <a:pt x="3303" y="492"/>
                      </a:lnTo>
                      <a:lnTo>
                        <a:pt x="3402" y="585"/>
                      </a:lnTo>
                      <a:lnTo>
                        <a:pt x="3494" y="685"/>
                      </a:lnTo>
                      <a:lnTo>
                        <a:pt x="3580" y="791"/>
                      </a:lnTo>
                      <a:lnTo>
                        <a:pt x="3658" y="905"/>
                      </a:lnTo>
                      <a:lnTo>
                        <a:pt x="3728" y="1024"/>
                      </a:lnTo>
                      <a:lnTo>
                        <a:pt x="3760" y="1087"/>
                      </a:lnTo>
                      <a:lnTo>
                        <a:pt x="3803" y="1176"/>
                      </a:lnTo>
                      <a:lnTo>
                        <a:pt x="3874" y="1360"/>
                      </a:lnTo>
                      <a:lnTo>
                        <a:pt x="3927" y="1548"/>
                      </a:lnTo>
                      <a:lnTo>
                        <a:pt x="3960" y="1739"/>
                      </a:lnTo>
                      <a:lnTo>
                        <a:pt x="3976" y="1933"/>
                      </a:lnTo>
                      <a:lnTo>
                        <a:pt x="3974" y="2126"/>
                      </a:lnTo>
                      <a:lnTo>
                        <a:pt x="3953" y="2320"/>
                      </a:lnTo>
                      <a:lnTo>
                        <a:pt x="3913" y="2512"/>
                      </a:lnTo>
                      <a:lnTo>
                        <a:pt x="3886" y="2606"/>
                      </a:lnTo>
                      <a:lnTo>
                        <a:pt x="3853" y="2699"/>
                      </a:lnTo>
                      <a:lnTo>
                        <a:pt x="3774" y="2879"/>
                      </a:lnTo>
                      <a:lnTo>
                        <a:pt x="3678" y="3049"/>
                      </a:lnTo>
                      <a:lnTo>
                        <a:pt x="3568" y="3209"/>
                      </a:lnTo>
                      <a:lnTo>
                        <a:pt x="3443" y="3357"/>
                      </a:lnTo>
                      <a:lnTo>
                        <a:pt x="3302" y="3492"/>
                      </a:lnTo>
                      <a:lnTo>
                        <a:pt x="3188" y="3583"/>
                      </a:lnTo>
                      <a:lnTo>
                        <a:pt x="3109" y="3639"/>
                      </a:lnTo>
                      <a:lnTo>
                        <a:pt x="3026" y="3691"/>
                      </a:lnTo>
                      <a:lnTo>
                        <a:pt x="2941" y="3740"/>
                      </a:lnTo>
                      <a:lnTo>
                        <a:pt x="2896" y="3763"/>
                      </a:lnTo>
                      <a:lnTo>
                        <a:pt x="2841" y="3791"/>
                      </a:lnTo>
                      <a:lnTo>
                        <a:pt x="2731" y="3841"/>
                      </a:lnTo>
                      <a:lnTo>
                        <a:pt x="2618" y="3883"/>
                      </a:lnTo>
                      <a:lnTo>
                        <a:pt x="2505" y="3917"/>
                      </a:lnTo>
                      <a:lnTo>
                        <a:pt x="2392" y="3945"/>
                      </a:lnTo>
                      <a:lnTo>
                        <a:pt x="2277" y="3965"/>
                      </a:lnTo>
                      <a:lnTo>
                        <a:pt x="2163" y="3979"/>
                      </a:lnTo>
                      <a:lnTo>
                        <a:pt x="2048" y="3985"/>
                      </a:lnTo>
                      <a:lnTo>
                        <a:pt x="1990" y="3986"/>
                      </a:lnTo>
                      <a:lnTo>
                        <a:pt x="1990" y="3986"/>
                      </a:lnTo>
                      <a:close/>
                    </a:path>
                  </a:pathLst>
                </a:custGeom>
                <a:solidFill>
                  <a:srgbClr val="6C3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26">
                  <a:extLst>
                    <a:ext uri="{FF2B5EF4-FFF2-40B4-BE49-F238E27FC236}">
                      <a16:creationId xmlns:a16="http://schemas.microsoft.com/office/drawing/2014/main" id="{7367C0EA-B776-45BA-965A-43BB090208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1" y="3241"/>
                  <a:ext cx="550" cy="521"/>
                </a:xfrm>
                <a:custGeom>
                  <a:avLst/>
                  <a:gdLst>
                    <a:gd name="T0" fmla="*/ 100 w 2749"/>
                    <a:gd name="T1" fmla="*/ 0 h 2606"/>
                    <a:gd name="T2" fmla="*/ 72 w 2749"/>
                    <a:gd name="T3" fmla="*/ 91 h 2606"/>
                    <a:gd name="T4" fmla="*/ 30 w 2749"/>
                    <a:gd name="T5" fmla="*/ 279 h 2606"/>
                    <a:gd name="T6" fmla="*/ 6 w 2749"/>
                    <a:gd name="T7" fmla="*/ 469 h 2606"/>
                    <a:gd name="T8" fmla="*/ 0 w 2749"/>
                    <a:gd name="T9" fmla="*/ 663 h 2606"/>
                    <a:gd name="T10" fmla="*/ 12 w 2749"/>
                    <a:gd name="T11" fmla="*/ 856 h 2606"/>
                    <a:gd name="T12" fmla="*/ 34 w 2749"/>
                    <a:gd name="T13" fmla="*/ 1000 h 2606"/>
                    <a:gd name="T14" fmla="*/ 55 w 2749"/>
                    <a:gd name="T15" fmla="*/ 1096 h 2606"/>
                    <a:gd name="T16" fmla="*/ 80 w 2749"/>
                    <a:gd name="T17" fmla="*/ 1192 h 2606"/>
                    <a:gd name="T18" fmla="*/ 111 w 2749"/>
                    <a:gd name="T19" fmla="*/ 1287 h 2606"/>
                    <a:gd name="T20" fmla="*/ 147 w 2749"/>
                    <a:gd name="T21" fmla="*/ 1380 h 2606"/>
                    <a:gd name="T22" fmla="*/ 188 w 2749"/>
                    <a:gd name="T23" fmla="*/ 1473 h 2606"/>
                    <a:gd name="T24" fmla="*/ 211 w 2749"/>
                    <a:gd name="T25" fmla="*/ 1519 h 2606"/>
                    <a:gd name="T26" fmla="*/ 245 w 2749"/>
                    <a:gd name="T27" fmla="*/ 1581 h 2606"/>
                    <a:gd name="T28" fmla="*/ 317 w 2749"/>
                    <a:gd name="T29" fmla="*/ 1701 h 2606"/>
                    <a:gd name="T30" fmla="*/ 398 w 2749"/>
                    <a:gd name="T31" fmla="*/ 1814 h 2606"/>
                    <a:gd name="T32" fmla="*/ 483 w 2749"/>
                    <a:gd name="T33" fmla="*/ 1920 h 2606"/>
                    <a:gd name="T34" fmla="*/ 576 w 2749"/>
                    <a:gd name="T35" fmla="*/ 2021 h 2606"/>
                    <a:gd name="T36" fmla="*/ 675 w 2749"/>
                    <a:gd name="T37" fmla="*/ 2114 h 2606"/>
                    <a:gd name="T38" fmla="*/ 779 w 2749"/>
                    <a:gd name="T39" fmla="*/ 2199 h 2606"/>
                    <a:gd name="T40" fmla="*/ 888 w 2749"/>
                    <a:gd name="T41" fmla="*/ 2277 h 2606"/>
                    <a:gd name="T42" fmla="*/ 1003 w 2749"/>
                    <a:gd name="T43" fmla="*/ 2348 h 2606"/>
                    <a:gd name="T44" fmla="*/ 1121 w 2749"/>
                    <a:gd name="T45" fmla="*/ 2411 h 2606"/>
                    <a:gd name="T46" fmla="*/ 1244 w 2749"/>
                    <a:gd name="T47" fmla="*/ 2465 h 2606"/>
                    <a:gd name="T48" fmla="*/ 1372 w 2749"/>
                    <a:gd name="T49" fmla="*/ 2511 h 2606"/>
                    <a:gd name="T50" fmla="*/ 1503 w 2749"/>
                    <a:gd name="T51" fmla="*/ 2548 h 2606"/>
                    <a:gd name="T52" fmla="*/ 1635 w 2749"/>
                    <a:gd name="T53" fmla="*/ 2577 h 2606"/>
                    <a:gd name="T54" fmla="*/ 1772 w 2749"/>
                    <a:gd name="T55" fmla="*/ 2596 h 2606"/>
                    <a:gd name="T56" fmla="*/ 1912 w 2749"/>
                    <a:gd name="T57" fmla="*/ 2605 h 2606"/>
                    <a:gd name="T58" fmla="*/ 1982 w 2749"/>
                    <a:gd name="T59" fmla="*/ 2606 h 2606"/>
                    <a:gd name="T60" fmla="*/ 2032 w 2749"/>
                    <a:gd name="T61" fmla="*/ 2605 h 2606"/>
                    <a:gd name="T62" fmla="*/ 2130 w 2749"/>
                    <a:gd name="T63" fmla="*/ 2600 h 2606"/>
                    <a:gd name="T64" fmla="*/ 2275 w 2749"/>
                    <a:gd name="T65" fmla="*/ 2584 h 2606"/>
                    <a:gd name="T66" fmla="*/ 2466 w 2749"/>
                    <a:gd name="T67" fmla="*/ 2544 h 2606"/>
                    <a:gd name="T68" fmla="*/ 2655 w 2749"/>
                    <a:gd name="T69" fmla="*/ 2488 h 2606"/>
                    <a:gd name="T70" fmla="*/ 2749 w 2749"/>
                    <a:gd name="T71" fmla="*/ 2452 h 2606"/>
                    <a:gd name="T72" fmla="*/ 2749 w 2749"/>
                    <a:gd name="T73" fmla="*/ 0 h 2606"/>
                    <a:gd name="T74" fmla="*/ 100 w 2749"/>
                    <a:gd name="T75" fmla="*/ 0 h 2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49" h="2606">
                      <a:moveTo>
                        <a:pt x="100" y="0"/>
                      </a:moveTo>
                      <a:lnTo>
                        <a:pt x="72" y="91"/>
                      </a:lnTo>
                      <a:lnTo>
                        <a:pt x="30" y="279"/>
                      </a:lnTo>
                      <a:lnTo>
                        <a:pt x="6" y="469"/>
                      </a:lnTo>
                      <a:lnTo>
                        <a:pt x="0" y="663"/>
                      </a:lnTo>
                      <a:lnTo>
                        <a:pt x="12" y="856"/>
                      </a:lnTo>
                      <a:lnTo>
                        <a:pt x="34" y="1000"/>
                      </a:lnTo>
                      <a:lnTo>
                        <a:pt x="55" y="1096"/>
                      </a:lnTo>
                      <a:lnTo>
                        <a:pt x="80" y="1192"/>
                      </a:lnTo>
                      <a:lnTo>
                        <a:pt x="111" y="1287"/>
                      </a:lnTo>
                      <a:lnTo>
                        <a:pt x="147" y="1380"/>
                      </a:lnTo>
                      <a:lnTo>
                        <a:pt x="188" y="1473"/>
                      </a:lnTo>
                      <a:lnTo>
                        <a:pt x="211" y="1519"/>
                      </a:lnTo>
                      <a:lnTo>
                        <a:pt x="245" y="1581"/>
                      </a:lnTo>
                      <a:lnTo>
                        <a:pt x="317" y="1701"/>
                      </a:lnTo>
                      <a:lnTo>
                        <a:pt x="398" y="1814"/>
                      </a:lnTo>
                      <a:lnTo>
                        <a:pt x="483" y="1920"/>
                      </a:lnTo>
                      <a:lnTo>
                        <a:pt x="576" y="2021"/>
                      </a:lnTo>
                      <a:lnTo>
                        <a:pt x="675" y="2114"/>
                      </a:lnTo>
                      <a:lnTo>
                        <a:pt x="779" y="2199"/>
                      </a:lnTo>
                      <a:lnTo>
                        <a:pt x="888" y="2277"/>
                      </a:lnTo>
                      <a:lnTo>
                        <a:pt x="1003" y="2348"/>
                      </a:lnTo>
                      <a:lnTo>
                        <a:pt x="1121" y="2411"/>
                      </a:lnTo>
                      <a:lnTo>
                        <a:pt x="1244" y="2465"/>
                      </a:lnTo>
                      <a:lnTo>
                        <a:pt x="1372" y="2511"/>
                      </a:lnTo>
                      <a:lnTo>
                        <a:pt x="1503" y="2548"/>
                      </a:lnTo>
                      <a:lnTo>
                        <a:pt x="1635" y="2577"/>
                      </a:lnTo>
                      <a:lnTo>
                        <a:pt x="1772" y="2596"/>
                      </a:lnTo>
                      <a:lnTo>
                        <a:pt x="1912" y="2605"/>
                      </a:lnTo>
                      <a:lnTo>
                        <a:pt x="1982" y="2606"/>
                      </a:lnTo>
                      <a:lnTo>
                        <a:pt x="2032" y="2605"/>
                      </a:lnTo>
                      <a:lnTo>
                        <a:pt x="2130" y="2600"/>
                      </a:lnTo>
                      <a:lnTo>
                        <a:pt x="2275" y="2584"/>
                      </a:lnTo>
                      <a:lnTo>
                        <a:pt x="2466" y="2544"/>
                      </a:lnTo>
                      <a:lnTo>
                        <a:pt x="2655" y="2488"/>
                      </a:lnTo>
                      <a:lnTo>
                        <a:pt x="2749" y="2452"/>
                      </a:lnTo>
                      <a:lnTo>
                        <a:pt x="2749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27">
                  <a:extLst>
                    <a:ext uri="{FF2B5EF4-FFF2-40B4-BE49-F238E27FC236}">
                      <a16:creationId xmlns:a16="http://schemas.microsoft.com/office/drawing/2014/main" id="{E283F224-3A6D-4A20-A6CE-E5E25DE93B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1" y="3391"/>
                  <a:ext cx="399" cy="374"/>
                </a:xfrm>
                <a:custGeom>
                  <a:avLst/>
                  <a:gdLst>
                    <a:gd name="T0" fmla="*/ 0 w 1994"/>
                    <a:gd name="T1" fmla="*/ 0 h 1867"/>
                    <a:gd name="T2" fmla="*/ 3 w 1994"/>
                    <a:gd name="T3" fmla="*/ 49 h 1867"/>
                    <a:gd name="T4" fmla="*/ 14 w 1994"/>
                    <a:gd name="T5" fmla="*/ 148 h 1867"/>
                    <a:gd name="T6" fmla="*/ 30 w 1994"/>
                    <a:gd name="T7" fmla="*/ 247 h 1867"/>
                    <a:gd name="T8" fmla="*/ 50 w 1994"/>
                    <a:gd name="T9" fmla="*/ 346 h 1867"/>
                    <a:gd name="T10" fmla="*/ 77 w 1994"/>
                    <a:gd name="T11" fmla="*/ 444 h 1867"/>
                    <a:gd name="T12" fmla="*/ 108 w 1994"/>
                    <a:gd name="T13" fmla="*/ 541 h 1867"/>
                    <a:gd name="T14" fmla="*/ 145 w 1994"/>
                    <a:gd name="T15" fmla="*/ 637 h 1867"/>
                    <a:gd name="T16" fmla="*/ 186 w 1994"/>
                    <a:gd name="T17" fmla="*/ 732 h 1867"/>
                    <a:gd name="T18" fmla="*/ 209 w 1994"/>
                    <a:gd name="T19" fmla="*/ 779 h 1867"/>
                    <a:gd name="T20" fmla="*/ 243 w 1994"/>
                    <a:gd name="T21" fmla="*/ 842 h 1867"/>
                    <a:gd name="T22" fmla="*/ 315 w 1994"/>
                    <a:gd name="T23" fmla="*/ 961 h 1867"/>
                    <a:gd name="T24" fmla="*/ 396 w 1994"/>
                    <a:gd name="T25" fmla="*/ 1074 h 1867"/>
                    <a:gd name="T26" fmla="*/ 481 w 1994"/>
                    <a:gd name="T27" fmla="*/ 1181 h 1867"/>
                    <a:gd name="T28" fmla="*/ 574 w 1994"/>
                    <a:gd name="T29" fmla="*/ 1281 h 1867"/>
                    <a:gd name="T30" fmla="*/ 673 w 1994"/>
                    <a:gd name="T31" fmla="*/ 1374 h 1867"/>
                    <a:gd name="T32" fmla="*/ 777 w 1994"/>
                    <a:gd name="T33" fmla="*/ 1460 h 1867"/>
                    <a:gd name="T34" fmla="*/ 886 w 1994"/>
                    <a:gd name="T35" fmla="*/ 1538 h 1867"/>
                    <a:gd name="T36" fmla="*/ 1001 w 1994"/>
                    <a:gd name="T37" fmla="*/ 1608 h 1867"/>
                    <a:gd name="T38" fmla="*/ 1119 w 1994"/>
                    <a:gd name="T39" fmla="*/ 1671 h 1867"/>
                    <a:gd name="T40" fmla="*/ 1242 w 1994"/>
                    <a:gd name="T41" fmla="*/ 1726 h 1867"/>
                    <a:gd name="T42" fmla="*/ 1370 w 1994"/>
                    <a:gd name="T43" fmla="*/ 1772 h 1867"/>
                    <a:gd name="T44" fmla="*/ 1501 w 1994"/>
                    <a:gd name="T45" fmla="*/ 1809 h 1867"/>
                    <a:gd name="T46" fmla="*/ 1633 w 1994"/>
                    <a:gd name="T47" fmla="*/ 1837 h 1867"/>
                    <a:gd name="T48" fmla="*/ 1770 w 1994"/>
                    <a:gd name="T49" fmla="*/ 1856 h 1867"/>
                    <a:gd name="T50" fmla="*/ 1910 w 1994"/>
                    <a:gd name="T51" fmla="*/ 1866 h 1867"/>
                    <a:gd name="T52" fmla="*/ 1980 w 1994"/>
                    <a:gd name="T53" fmla="*/ 1867 h 1867"/>
                    <a:gd name="T54" fmla="*/ 1994 w 1994"/>
                    <a:gd name="T55" fmla="*/ 1867 h 1867"/>
                    <a:gd name="T56" fmla="*/ 1994 w 1994"/>
                    <a:gd name="T57" fmla="*/ 0 h 1867"/>
                    <a:gd name="T58" fmla="*/ 0 w 1994"/>
                    <a:gd name="T59" fmla="*/ 0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994" h="1867">
                      <a:moveTo>
                        <a:pt x="0" y="0"/>
                      </a:moveTo>
                      <a:lnTo>
                        <a:pt x="3" y="49"/>
                      </a:lnTo>
                      <a:lnTo>
                        <a:pt x="14" y="148"/>
                      </a:lnTo>
                      <a:lnTo>
                        <a:pt x="30" y="247"/>
                      </a:lnTo>
                      <a:lnTo>
                        <a:pt x="50" y="346"/>
                      </a:lnTo>
                      <a:lnTo>
                        <a:pt x="77" y="444"/>
                      </a:lnTo>
                      <a:lnTo>
                        <a:pt x="108" y="541"/>
                      </a:lnTo>
                      <a:lnTo>
                        <a:pt x="145" y="637"/>
                      </a:lnTo>
                      <a:lnTo>
                        <a:pt x="186" y="732"/>
                      </a:lnTo>
                      <a:lnTo>
                        <a:pt x="209" y="779"/>
                      </a:lnTo>
                      <a:lnTo>
                        <a:pt x="243" y="842"/>
                      </a:lnTo>
                      <a:lnTo>
                        <a:pt x="315" y="961"/>
                      </a:lnTo>
                      <a:lnTo>
                        <a:pt x="396" y="1074"/>
                      </a:lnTo>
                      <a:lnTo>
                        <a:pt x="481" y="1181"/>
                      </a:lnTo>
                      <a:lnTo>
                        <a:pt x="574" y="1281"/>
                      </a:lnTo>
                      <a:lnTo>
                        <a:pt x="673" y="1374"/>
                      </a:lnTo>
                      <a:lnTo>
                        <a:pt x="777" y="1460"/>
                      </a:lnTo>
                      <a:lnTo>
                        <a:pt x="886" y="1538"/>
                      </a:lnTo>
                      <a:lnTo>
                        <a:pt x="1001" y="1608"/>
                      </a:lnTo>
                      <a:lnTo>
                        <a:pt x="1119" y="1671"/>
                      </a:lnTo>
                      <a:lnTo>
                        <a:pt x="1242" y="1726"/>
                      </a:lnTo>
                      <a:lnTo>
                        <a:pt x="1370" y="1772"/>
                      </a:lnTo>
                      <a:lnTo>
                        <a:pt x="1501" y="1809"/>
                      </a:lnTo>
                      <a:lnTo>
                        <a:pt x="1633" y="1837"/>
                      </a:lnTo>
                      <a:lnTo>
                        <a:pt x="1770" y="1856"/>
                      </a:lnTo>
                      <a:lnTo>
                        <a:pt x="1910" y="1866"/>
                      </a:lnTo>
                      <a:lnTo>
                        <a:pt x="1980" y="1867"/>
                      </a:lnTo>
                      <a:lnTo>
                        <a:pt x="1994" y="1867"/>
                      </a:lnTo>
                      <a:lnTo>
                        <a:pt x="199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570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Freeform 28">
                  <a:extLst>
                    <a:ext uri="{FF2B5EF4-FFF2-40B4-BE49-F238E27FC236}">
                      <a16:creationId xmlns:a16="http://schemas.microsoft.com/office/drawing/2014/main" id="{9FB52358-541F-40DD-9B33-4A788601F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7" y="4239"/>
                  <a:ext cx="223" cy="345"/>
                </a:xfrm>
                <a:custGeom>
                  <a:avLst/>
                  <a:gdLst>
                    <a:gd name="T0" fmla="*/ 558 w 1116"/>
                    <a:gd name="T1" fmla="*/ 1728 h 1728"/>
                    <a:gd name="T2" fmla="*/ 529 w 1116"/>
                    <a:gd name="T3" fmla="*/ 1728 h 1728"/>
                    <a:gd name="T4" fmla="*/ 474 w 1116"/>
                    <a:gd name="T5" fmla="*/ 1722 h 1728"/>
                    <a:gd name="T6" fmla="*/ 419 w 1116"/>
                    <a:gd name="T7" fmla="*/ 1711 h 1728"/>
                    <a:gd name="T8" fmla="*/ 367 w 1116"/>
                    <a:gd name="T9" fmla="*/ 1695 h 1728"/>
                    <a:gd name="T10" fmla="*/ 317 w 1116"/>
                    <a:gd name="T11" fmla="*/ 1674 h 1728"/>
                    <a:gd name="T12" fmla="*/ 270 w 1116"/>
                    <a:gd name="T13" fmla="*/ 1647 h 1728"/>
                    <a:gd name="T14" fmla="*/ 225 w 1116"/>
                    <a:gd name="T15" fmla="*/ 1617 h 1728"/>
                    <a:gd name="T16" fmla="*/ 183 w 1116"/>
                    <a:gd name="T17" fmla="*/ 1583 h 1728"/>
                    <a:gd name="T18" fmla="*/ 145 w 1116"/>
                    <a:gd name="T19" fmla="*/ 1545 h 1728"/>
                    <a:gd name="T20" fmla="*/ 111 w 1116"/>
                    <a:gd name="T21" fmla="*/ 1504 h 1728"/>
                    <a:gd name="T22" fmla="*/ 82 w 1116"/>
                    <a:gd name="T23" fmla="*/ 1459 h 1728"/>
                    <a:gd name="T24" fmla="*/ 55 w 1116"/>
                    <a:gd name="T25" fmla="*/ 1412 h 1728"/>
                    <a:gd name="T26" fmla="*/ 35 w 1116"/>
                    <a:gd name="T27" fmla="*/ 1362 h 1728"/>
                    <a:gd name="T28" fmla="*/ 18 w 1116"/>
                    <a:gd name="T29" fmla="*/ 1310 h 1728"/>
                    <a:gd name="T30" fmla="*/ 6 w 1116"/>
                    <a:gd name="T31" fmla="*/ 1255 h 1728"/>
                    <a:gd name="T32" fmla="*/ 1 w 1116"/>
                    <a:gd name="T33" fmla="*/ 1199 h 1728"/>
                    <a:gd name="T34" fmla="*/ 0 w 1116"/>
                    <a:gd name="T35" fmla="*/ 1171 h 1728"/>
                    <a:gd name="T36" fmla="*/ 0 w 1116"/>
                    <a:gd name="T37" fmla="*/ 0 h 1728"/>
                    <a:gd name="T38" fmla="*/ 1116 w 1116"/>
                    <a:gd name="T39" fmla="*/ 0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16" h="1728">
                      <a:moveTo>
                        <a:pt x="558" y="1728"/>
                      </a:moveTo>
                      <a:lnTo>
                        <a:pt x="529" y="1728"/>
                      </a:lnTo>
                      <a:lnTo>
                        <a:pt x="474" y="1722"/>
                      </a:lnTo>
                      <a:lnTo>
                        <a:pt x="419" y="1711"/>
                      </a:lnTo>
                      <a:lnTo>
                        <a:pt x="367" y="1695"/>
                      </a:lnTo>
                      <a:lnTo>
                        <a:pt x="317" y="1674"/>
                      </a:lnTo>
                      <a:lnTo>
                        <a:pt x="270" y="1647"/>
                      </a:lnTo>
                      <a:lnTo>
                        <a:pt x="225" y="1617"/>
                      </a:lnTo>
                      <a:lnTo>
                        <a:pt x="183" y="1583"/>
                      </a:lnTo>
                      <a:lnTo>
                        <a:pt x="145" y="1545"/>
                      </a:lnTo>
                      <a:lnTo>
                        <a:pt x="111" y="1504"/>
                      </a:lnTo>
                      <a:lnTo>
                        <a:pt x="82" y="1459"/>
                      </a:lnTo>
                      <a:lnTo>
                        <a:pt x="55" y="1412"/>
                      </a:lnTo>
                      <a:lnTo>
                        <a:pt x="35" y="1362"/>
                      </a:lnTo>
                      <a:lnTo>
                        <a:pt x="18" y="1310"/>
                      </a:lnTo>
                      <a:lnTo>
                        <a:pt x="6" y="1255"/>
                      </a:lnTo>
                      <a:lnTo>
                        <a:pt x="1" y="1199"/>
                      </a:lnTo>
                      <a:lnTo>
                        <a:pt x="0" y="1171"/>
                      </a:lnTo>
                      <a:lnTo>
                        <a:pt x="0" y="0"/>
                      </a:lnTo>
                      <a:lnTo>
                        <a:pt x="111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Rectangle 29">
                  <a:extLst>
                    <a:ext uri="{FF2B5EF4-FFF2-40B4-BE49-F238E27FC236}">
                      <a16:creationId xmlns:a16="http://schemas.microsoft.com/office/drawing/2014/main" id="{C7A5AC7A-2ED0-41FA-8870-3771E6BF4D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4270"/>
                  <a:ext cx="5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Rectangle 30">
                  <a:extLst>
                    <a:ext uri="{FF2B5EF4-FFF2-40B4-BE49-F238E27FC236}">
                      <a16:creationId xmlns:a16="http://schemas.microsoft.com/office/drawing/2014/main" id="{291B13B1-988B-4C77-8F20-C2559A2A2E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5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Rectangle 31">
                  <a:extLst>
                    <a:ext uri="{FF2B5EF4-FFF2-40B4-BE49-F238E27FC236}">
                      <a16:creationId xmlns:a16="http://schemas.microsoft.com/office/drawing/2014/main" id="{3227FEFC-4EB2-419F-BDF5-CF7547D0AA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3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Rectangle 32">
                  <a:extLst>
                    <a:ext uri="{FF2B5EF4-FFF2-40B4-BE49-F238E27FC236}">
                      <a16:creationId xmlns:a16="http://schemas.microsoft.com/office/drawing/2014/main" id="{413FB84F-7AB3-4AD4-884C-491136380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4030"/>
                  <a:ext cx="50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33">
                  <a:extLst>
                    <a:ext uri="{FF2B5EF4-FFF2-40B4-BE49-F238E27FC236}">
                      <a16:creationId xmlns:a16="http://schemas.microsoft.com/office/drawing/2014/main" id="{EE8395AF-A730-4EE9-84FE-6CBFC5CF12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49" y="2828"/>
                  <a:ext cx="1784" cy="1784"/>
                </a:xfrm>
                <a:custGeom>
                  <a:avLst/>
                  <a:gdLst>
                    <a:gd name="T0" fmla="*/ 7890 w 8922"/>
                    <a:gd name="T1" fmla="*/ 8635 h 8922"/>
                    <a:gd name="T2" fmla="*/ 6371 w 8922"/>
                    <a:gd name="T3" fmla="*/ 5925 h 8922"/>
                    <a:gd name="T4" fmla="*/ 8637 w 8922"/>
                    <a:gd name="T5" fmla="*/ 8222 h 8922"/>
                    <a:gd name="T6" fmla="*/ 6469 w 8922"/>
                    <a:gd name="T7" fmla="*/ 5075 h 8922"/>
                    <a:gd name="T8" fmla="*/ 6218 w 8922"/>
                    <a:gd name="T9" fmla="*/ 5186 h 8922"/>
                    <a:gd name="T10" fmla="*/ 2975 w 8922"/>
                    <a:gd name="T11" fmla="*/ 1894 h 8922"/>
                    <a:gd name="T12" fmla="*/ 3304 w 8922"/>
                    <a:gd name="T13" fmla="*/ 1266 h 8922"/>
                    <a:gd name="T14" fmla="*/ 3801 w 8922"/>
                    <a:gd name="T15" fmla="*/ 764 h 8922"/>
                    <a:gd name="T16" fmla="*/ 4323 w 8922"/>
                    <a:gd name="T17" fmla="*/ 466 h 8922"/>
                    <a:gd name="T18" fmla="*/ 5017 w 8922"/>
                    <a:gd name="T19" fmla="*/ 293 h 8922"/>
                    <a:gd name="T20" fmla="*/ 5712 w 8922"/>
                    <a:gd name="T21" fmla="*/ 325 h 8922"/>
                    <a:gd name="T22" fmla="*/ 6364 w 8922"/>
                    <a:gd name="T23" fmla="*/ 552 h 8922"/>
                    <a:gd name="T24" fmla="*/ 6928 w 8922"/>
                    <a:gd name="T25" fmla="*/ 960 h 8922"/>
                    <a:gd name="T26" fmla="*/ 7360 w 8922"/>
                    <a:gd name="T27" fmla="*/ 1534 h 8922"/>
                    <a:gd name="T28" fmla="*/ 7581 w 8922"/>
                    <a:gd name="T29" fmla="*/ 2101 h 8922"/>
                    <a:gd name="T30" fmla="*/ 7649 w 8922"/>
                    <a:gd name="T31" fmla="*/ 2802 h 8922"/>
                    <a:gd name="T32" fmla="*/ 7517 w 8922"/>
                    <a:gd name="T33" fmla="*/ 3480 h 8922"/>
                    <a:gd name="T34" fmla="*/ 7199 w 8922"/>
                    <a:gd name="T35" fmla="*/ 4094 h 8922"/>
                    <a:gd name="T36" fmla="*/ 6705 w 8922"/>
                    <a:gd name="T37" fmla="*/ 4598 h 8922"/>
                    <a:gd name="T38" fmla="*/ 6075 w 8922"/>
                    <a:gd name="T39" fmla="*/ 4943 h 8922"/>
                    <a:gd name="T40" fmla="*/ 5008 w 8922"/>
                    <a:gd name="T41" fmla="*/ 5083 h 8922"/>
                    <a:gd name="T42" fmla="*/ 4039 w 8922"/>
                    <a:gd name="T43" fmla="*/ 4763 h 8922"/>
                    <a:gd name="T44" fmla="*/ 3288 w 8922"/>
                    <a:gd name="T45" fmla="*/ 4082 h 8922"/>
                    <a:gd name="T46" fmla="*/ 2877 w 8922"/>
                    <a:gd name="T47" fmla="*/ 3143 h 8922"/>
                    <a:gd name="T48" fmla="*/ 2927 w 8922"/>
                    <a:gd name="T49" fmla="*/ 2047 h 8922"/>
                    <a:gd name="T50" fmla="*/ 5382 w 8922"/>
                    <a:gd name="T51" fmla="*/ 8493 h 8922"/>
                    <a:gd name="T52" fmla="*/ 1255 w 8922"/>
                    <a:gd name="T53" fmla="*/ 8643 h 8922"/>
                    <a:gd name="T54" fmla="*/ 1394 w 8922"/>
                    <a:gd name="T55" fmla="*/ 8225 h 8922"/>
                    <a:gd name="T56" fmla="*/ 2586 w 8922"/>
                    <a:gd name="T57" fmla="*/ 3030 h 8922"/>
                    <a:gd name="T58" fmla="*/ 2161 w 8922"/>
                    <a:gd name="T59" fmla="*/ 3596 h 8922"/>
                    <a:gd name="T60" fmla="*/ 3108 w 8922"/>
                    <a:gd name="T61" fmla="*/ 4319 h 8922"/>
                    <a:gd name="T62" fmla="*/ 2175 w 8922"/>
                    <a:gd name="T63" fmla="*/ 4796 h 8922"/>
                    <a:gd name="T64" fmla="*/ 4667 w 8922"/>
                    <a:gd name="T65" fmla="*/ 5301 h 8922"/>
                    <a:gd name="T66" fmla="*/ 5479 w 8922"/>
                    <a:gd name="T67" fmla="*/ 8225 h 8922"/>
                    <a:gd name="T68" fmla="*/ 960 w 8922"/>
                    <a:gd name="T69" fmla="*/ 8550 h 8922"/>
                    <a:gd name="T70" fmla="*/ 570 w 8922"/>
                    <a:gd name="T71" fmla="*/ 8624 h 8922"/>
                    <a:gd name="T72" fmla="*/ 280 w 8922"/>
                    <a:gd name="T73" fmla="*/ 8267 h 8922"/>
                    <a:gd name="T74" fmla="*/ 7361 w 8922"/>
                    <a:gd name="T75" fmla="*/ 5117 h 8922"/>
                    <a:gd name="T76" fmla="*/ 7348 w 8922"/>
                    <a:gd name="T77" fmla="*/ 4367 h 8922"/>
                    <a:gd name="T78" fmla="*/ 7907 w 8922"/>
                    <a:gd name="T79" fmla="*/ 3150 h 8922"/>
                    <a:gd name="T80" fmla="*/ 7905 w 8922"/>
                    <a:gd name="T81" fmla="*/ 2182 h 8922"/>
                    <a:gd name="T82" fmla="*/ 7681 w 8922"/>
                    <a:gd name="T83" fmla="*/ 1504 h 8922"/>
                    <a:gd name="T84" fmla="*/ 7314 w 8922"/>
                    <a:gd name="T85" fmla="*/ 945 h 8922"/>
                    <a:gd name="T86" fmla="*/ 6723 w 8922"/>
                    <a:gd name="T87" fmla="*/ 431 h 8922"/>
                    <a:gd name="T88" fmla="*/ 6021 w 8922"/>
                    <a:gd name="T89" fmla="*/ 110 h 8922"/>
                    <a:gd name="T90" fmla="*/ 5254 w 8922"/>
                    <a:gd name="T91" fmla="*/ 0 h 8922"/>
                    <a:gd name="T92" fmla="*/ 4472 w 8922"/>
                    <a:gd name="T93" fmla="*/ 115 h 8922"/>
                    <a:gd name="T94" fmla="*/ 3820 w 8922"/>
                    <a:gd name="T95" fmla="*/ 411 h 8922"/>
                    <a:gd name="T96" fmla="*/ 3118 w 8922"/>
                    <a:gd name="T97" fmla="*/ 1044 h 8922"/>
                    <a:gd name="T98" fmla="*/ 2681 w 8922"/>
                    <a:gd name="T99" fmla="*/ 1894 h 8922"/>
                    <a:gd name="T100" fmla="*/ 0 w 8922"/>
                    <a:gd name="T101" fmla="*/ 6915 h 8922"/>
                    <a:gd name="T102" fmla="*/ 68 w 8922"/>
                    <a:gd name="T103" fmla="*/ 8529 h 8922"/>
                    <a:gd name="T104" fmla="*/ 334 w 8922"/>
                    <a:gd name="T105" fmla="*/ 8822 h 8922"/>
                    <a:gd name="T106" fmla="*/ 697 w 8922"/>
                    <a:gd name="T107" fmla="*/ 8922 h 8922"/>
                    <a:gd name="T108" fmla="*/ 5365 w 8922"/>
                    <a:gd name="T109" fmla="*/ 8854 h 8922"/>
                    <a:gd name="T110" fmla="*/ 5659 w 8922"/>
                    <a:gd name="T111" fmla="*/ 8589 h 8922"/>
                    <a:gd name="T112" fmla="*/ 5758 w 8922"/>
                    <a:gd name="T113" fmla="*/ 8225 h 8922"/>
                    <a:gd name="T114" fmla="*/ 5981 w 8922"/>
                    <a:gd name="T115" fmla="*/ 5827 h 8922"/>
                    <a:gd name="T116" fmla="*/ 7700 w 8922"/>
                    <a:gd name="T117" fmla="*/ 8868 h 8922"/>
                    <a:gd name="T118" fmla="*/ 8001 w 8922"/>
                    <a:gd name="T119" fmla="*/ 8915 h 8922"/>
                    <a:gd name="T120" fmla="*/ 8710 w 8922"/>
                    <a:gd name="T121" fmla="*/ 8576 h 8922"/>
                    <a:gd name="T122" fmla="*/ 8915 w 8922"/>
                    <a:gd name="T123" fmla="*/ 8090 h 8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922" h="8922">
                      <a:moveTo>
                        <a:pt x="8532" y="8364"/>
                      </a:moveTo>
                      <a:lnTo>
                        <a:pt x="8030" y="8615"/>
                      </a:lnTo>
                      <a:lnTo>
                        <a:pt x="8011" y="8624"/>
                      </a:lnTo>
                      <a:lnTo>
                        <a:pt x="7972" y="8637"/>
                      </a:lnTo>
                      <a:lnTo>
                        <a:pt x="7931" y="8640"/>
                      </a:lnTo>
                      <a:lnTo>
                        <a:pt x="7890" y="8635"/>
                      </a:lnTo>
                      <a:lnTo>
                        <a:pt x="7850" y="8622"/>
                      </a:lnTo>
                      <a:lnTo>
                        <a:pt x="7815" y="8601"/>
                      </a:lnTo>
                      <a:lnTo>
                        <a:pt x="7784" y="8573"/>
                      </a:lnTo>
                      <a:lnTo>
                        <a:pt x="7760" y="8537"/>
                      </a:lnTo>
                      <a:lnTo>
                        <a:pt x="7751" y="8517"/>
                      </a:lnTo>
                      <a:lnTo>
                        <a:pt x="6371" y="5925"/>
                      </a:lnTo>
                      <a:lnTo>
                        <a:pt x="7249" y="5478"/>
                      </a:lnTo>
                      <a:lnTo>
                        <a:pt x="8616" y="8086"/>
                      </a:lnTo>
                      <a:lnTo>
                        <a:pt x="8625" y="8103"/>
                      </a:lnTo>
                      <a:lnTo>
                        <a:pt x="8638" y="8142"/>
                      </a:lnTo>
                      <a:lnTo>
                        <a:pt x="8641" y="8182"/>
                      </a:lnTo>
                      <a:lnTo>
                        <a:pt x="8637" y="8222"/>
                      </a:lnTo>
                      <a:lnTo>
                        <a:pt x="8625" y="8259"/>
                      </a:lnTo>
                      <a:lnTo>
                        <a:pt x="8606" y="8295"/>
                      </a:lnTo>
                      <a:lnTo>
                        <a:pt x="8581" y="8326"/>
                      </a:lnTo>
                      <a:lnTo>
                        <a:pt x="8550" y="8353"/>
                      </a:lnTo>
                      <a:lnTo>
                        <a:pt x="8532" y="8364"/>
                      </a:lnTo>
                      <a:close/>
                      <a:moveTo>
                        <a:pt x="6469" y="5075"/>
                      </a:moveTo>
                      <a:lnTo>
                        <a:pt x="6530" y="5043"/>
                      </a:lnTo>
                      <a:lnTo>
                        <a:pt x="6640" y="4981"/>
                      </a:lnTo>
                      <a:lnTo>
                        <a:pt x="6692" y="4949"/>
                      </a:lnTo>
                      <a:lnTo>
                        <a:pt x="6901" y="5353"/>
                      </a:lnTo>
                      <a:lnTo>
                        <a:pt x="6427" y="5590"/>
                      </a:lnTo>
                      <a:lnTo>
                        <a:pt x="6218" y="5186"/>
                      </a:lnTo>
                      <a:lnTo>
                        <a:pt x="6254" y="5175"/>
                      </a:lnTo>
                      <a:lnTo>
                        <a:pt x="6322" y="5149"/>
                      </a:lnTo>
                      <a:lnTo>
                        <a:pt x="6415" y="5106"/>
                      </a:lnTo>
                      <a:lnTo>
                        <a:pt x="6469" y="5075"/>
                      </a:lnTo>
                      <a:close/>
                      <a:moveTo>
                        <a:pt x="2956" y="1952"/>
                      </a:moveTo>
                      <a:lnTo>
                        <a:pt x="2975" y="1894"/>
                      </a:lnTo>
                      <a:lnTo>
                        <a:pt x="3017" y="1783"/>
                      </a:lnTo>
                      <a:lnTo>
                        <a:pt x="3064" y="1673"/>
                      </a:lnTo>
                      <a:lnTo>
                        <a:pt x="3117" y="1566"/>
                      </a:lnTo>
                      <a:lnTo>
                        <a:pt x="3174" y="1463"/>
                      </a:lnTo>
                      <a:lnTo>
                        <a:pt x="3237" y="1362"/>
                      </a:lnTo>
                      <a:lnTo>
                        <a:pt x="3304" y="1266"/>
                      </a:lnTo>
                      <a:lnTo>
                        <a:pt x="3376" y="1173"/>
                      </a:lnTo>
                      <a:lnTo>
                        <a:pt x="3453" y="1083"/>
                      </a:lnTo>
                      <a:lnTo>
                        <a:pt x="3533" y="997"/>
                      </a:lnTo>
                      <a:lnTo>
                        <a:pt x="3618" y="916"/>
                      </a:lnTo>
                      <a:lnTo>
                        <a:pt x="3708" y="838"/>
                      </a:lnTo>
                      <a:lnTo>
                        <a:pt x="3801" y="764"/>
                      </a:lnTo>
                      <a:lnTo>
                        <a:pt x="3897" y="696"/>
                      </a:lnTo>
                      <a:lnTo>
                        <a:pt x="3997" y="631"/>
                      </a:lnTo>
                      <a:lnTo>
                        <a:pt x="4101" y="572"/>
                      </a:lnTo>
                      <a:lnTo>
                        <a:pt x="4154" y="544"/>
                      </a:lnTo>
                      <a:lnTo>
                        <a:pt x="4211" y="516"/>
                      </a:lnTo>
                      <a:lnTo>
                        <a:pt x="4323" y="466"/>
                      </a:lnTo>
                      <a:lnTo>
                        <a:pt x="4436" y="422"/>
                      </a:lnTo>
                      <a:lnTo>
                        <a:pt x="4551" y="385"/>
                      </a:lnTo>
                      <a:lnTo>
                        <a:pt x="4667" y="352"/>
                      </a:lnTo>
                      <a:lnTo>
                        <a:pt x="4784" y="326"/>
                      </a:lnTo>
                      <a:lnTo>
                        <a:pt x="4900" y="306"/>
                      </a:lnTo>
                      <a:lnTo>
                        <a:pt x="5017" y="293"/>
                      </a:lnTo>
                      <a:lnTo>
                        <a:pt x="5134" y="284"/>
                      </a:lnTo>
                      <a:lnTo>
                        <a:pt x="5251" y="281"/>
                      </a:lnTo>
                      <a:lnTo>
                        <a:pt x="5367" y="284"/>
                      </a:lnTo>
                      <a:lnTo>
                        <a:pt x="5483" y="293"/>
                      </a:lnTo>
                      <a:lnTo>
                        <a:pt x="5598" y="306"/>
                      </a:lnTo>
                      <a:lnTo>
                        <a:pt x="5712" y="325"/>
                      </a:lnTo>
                      <a:lnTo>
                        <a:pt x="5825" y="350"/>
                      </a:lnTo>
                      <a:lnTo>
                        <a:pt x="5936" y="381"/>
                      </a:lnTo>
                      <a:lnTo>
                        <a:pt x="6046" y="415"/>
                      </a:lnTo>
                      <a:lnTo>
                        <a:pt x="6154" y="456"/>
                      </a:lnTo>
                      <a:lnTo>
                        <a:pt x="6260" y="502"/>
                      </a:lnTo>
                      <a:lnTo>
                        <a:pt x="6364" y="552"/>
                      </a:lnTo>
                      <a:lnTo>
                        <a:pt x="6465" y="608"/>
                      </a:lnTo>
                      <a:lnTo>
                        <a:pt x="6563" y="669"/>
                      </a:lnTo>
                      <a:lnTo>
                        <a:pt x="6659" y="734"/>
                      </a:lnTo>
                      <a:lnTo>
                        <a:pt x="6752" y="805"/>
                      </a:lnTo>
                      <a:lnTo>
                        <a:pt x="6841" y="879"/>
                      </a:lnTo>
                      <a:lnTo>
                        <a:pt x="6928" y="960"/>
                      </a:lnTo>
                      <a:lnTo>
                        <a:pt x="7011" y="1044"/>
                      </a:lnTo>
                      <a:lnTo>
                        <a:pt x="7089" y="1133"/>
                      </a:lnTo>
                      <a:lnTo>
                        <a:pt x="7163" y="1226"/>
                      </a:lnTo>
                      <a:lnTo>
                        <a:pt x="7233" y="1325"/>
                      </a:lnTo>
                      <a:lnTo>
                        <a:pt x="7299" y="1427"/>
                      </a:lnTo>
                      <a:lnTo>
                        <a:pt x="7360" y="1534"/>
                      </a:lnTo>
                      <a:lnTo>
                        <a:pt x="7389" y="1589"/>
                      </a:lnTo>
                      <a:lnTo>
                        <a:pt x="7416" y="1645"/>
                      </a:lnTo>
                      <a:lnTo>
                        <a:pt x="7467" y="1757"/>
                      </a:lnTo>
                      <a:lnTo>
                        <a:pt x="7511" y="1871"/>
                      </a:lnTo>
                      <a:lnTo>
                        <a:pt x="7548" y="1986"/>
                      </a:lnTo>
                      <a:lnTo>
                        <a:pt x="7581" y="2101"/>
                      </a:lnTo>
                      <a:lnTo>
                        <a:pt x="7606" y="2218"/>
                      </a:lnTo>
                      <a:lnTo>
                        <a:pt x="7627" y="2335"/>
                      </a:lnTo>
                      <a:lnTo>
                        <a:pt x="7640" y="2452"/>
                      </a:lnTo>
                      <a:lnTo>
                        <a:pt x="7649" y="2569"/>
                      </a:lnTo>
                      <a:lnTo>
                        <a:pt x="7652" y="2686"/>
                      </a:lnTo>
                      <a:lnTo>
                        <a:pt x="7649" y="2802"/>
                      </a:lnTo>
                      <a:lnTo>
                        <a:pt x="7640" y="2918"/>
                      </a:lnTo>
                      <a:lnTo>
                        <a:pt x="7627" y="3033"/>
                      </a:lnTo>
                      <a:lnTo>
                        <a:pt x="7607" y="3147"/>
                      </a:lnTo>
                      <a:lnTo>
                        <a:pt x="7583" y="3260"/>
                      </a:lnTo>
                      <a:lnTo>
                        <a:pt x="7552" y="3371"/>
                      </a:lnTo>
                      <a:lnTo>
                        <a:pt x="7517" y="3480"/>
                      </a:lnTo>
                      <a:lnTo>
                        <a:pt x="7477" y="3588"/>
                      </a:lnTo>
                      <a:lnTo>
                        <a:pt x="7431" y="3695"/>
                      </a:lnTo>
                      <a:lnTo>
                        <a:pt x="7381" y="3798"/>
                      </a:lnTo>
                      <a:lnTo>
                        <a:pt x="7324" y="3900"/>
                      </a:lnTo>
                      <a:lnTo>
                        <a:pt x="7264" y="3998"/>
                      </a:lnTo>
                      <a:lnTo>
                        <a:pt x="7199" y="4094"/>
                      </a:lnTo>
                      <a:lnTo>
                        <a:pt x="7128" y="4187"/>
                      </a:lnTo>
                      <a:lnTo>
                        <a:pt x="7053" y="4276"/>
                      </a:lnTo>
                      <a:lnTo>
                        <a:pt x="6973" y="4363"/>
                      </a:lnTo>
                      <a:lnTo>
                        <a:pt x="6888" y="4444"/>
                      </a:lnTo>
                      <a:lnTo>
                        <a:pt x="6800" y="4524"/>
                      </a:lnTo>
                      <a:lnTo>
                        <a:pt x="6705" y="4598"/>
                      </a:lnTo>
                      <a:lnTo>
                        <a:pt x="6608" y="4668"/>
                      </a:lnTo>
                      <a:lnTo>
                        <a:pt x="6506" y="4734"/>
                      </a:lnTo>
                      <a:lnTo>
                        <a:pt x="6398" y="4795"/>
                      </a:lnTo>
                      <a:lnTo>
                        <a:pt x="6344" y="4824"/>
                      </a:lnTo>
                      <a:lnTo>
                        <a:pt x="6255" y="4868"/>
                      </a:lnTo>
                      <a:lnTo>
                        <a:pt x="6075" y="4943"/>
                      </a:lnTo>
                      <a:lnTo>
                        <a:pt x="5896" y="5003"/>
                      </a:lnTo>
                      <a:lnTo>
                        <a:pt x="5716" y="5048"/>
                      </a:lnTo>
                      <a:lnTo>
                        <a:pt x="5537" y="5077"/>
                      </a:lnTo>
                      <a:lnTo>
                        <a:pt x="5359" y="5093"/>
                      </a:lnTo>
                      <a:lnTo>
                        <a:pt x="5182" y="5095"/>
                      </a:lnTo>
                      <a:lnTo>
                        <a:pt x="5008" y="5083"/>
                      </a:lnTo>
                      <a:lnTo>
                        <a:pt x="4836" y="5059"/>
                      </a:lnTo>
                      <a:lnTo>
                        <a:pt x="4668" y="5022"/>
                      </a:lnTo>
                      <a:lnTo>
                        <a:pt x="4503" y="4974"/>
                      </a:lnTo>
                      <a:lnTo>
                        <a:pt x="4343" y="4915"/>
                      </a:lnTo>
                      <a:lnTo>
                        <a:pt x="4189" y="4844"/>
                      </a:lnTo>
                      <a:lnTo>
                        <a:pt x="4039" y="4763"/>
                      </a:lnTo>
                      <a:lnTo>
                        <a:pt x="3895" y="4671"/>
                      </a:lnTo>
                      <a:lnTo>
                        <a:pt x="3758" y="4571"/>
                      </a:lnTo>
                      <a:lnTo>
                        <a:pt x="3628" y="4461"/>
                      </a:lnTo>
                      <a:lnTo>
                        <a:pt x="3507" y="4343"/>
                      </a:lnTo>
                      <a:lnTo>
                        <a:pt x="3393" y="4216"/>
                      </a:lnTo>
                      <a:lnTo>
                        <a:pt x="3288" y="4082"/>
                      </a:lnTo>
                      <a:lnTo>
                        <a:pt x="3192" y="3940"/>
                      </a:lnTo>
                      <a:lnTo>
                        <a:pt x="3108" y="3793"/>
                      </a:lnTo>
                      <a:lnTo>
                        <a:pt x="3032" y="3638"/>
                      </a:lnTo>
                      <a:lnTo>
                        <a:pt x="2968" y="3478"/>
                      </a:lnTo>
                      <a:lnTo>
                        <a:pt x="2917" y="3313"/>
                      </a:lnTo>
                      <a:lnTo>
                        <a:pt x="2877" y="3143"/>
                      </a:lnTo>
                      <a:lnTo>
                        <a:pt x="2850" y="2968"/>
                      </a:lnTo>
                      <a:lnTo>
                        <a:pt x="2837" y="2790"/>
                      </a:lnTo>
                      <a:lnTo>
                        <a:pt x="2837" y="2608"/>
                      </a:lnTo>
                      <a:lnTo>
                        <a:pt x="2851" y="2423"/>
                      </a:lnTo>
                      <a:lnTo>
                        <a:pt x="2881" y="2236"/>
                      </a:lnTo>
                      <a:lnTo>
                        <a:pt x="2927" y="2047"/>
                      </a:lnTo>
                      <a:lnTo>
                        <a:pt x="2956" y="1952"/>
                      </a:lnTo>
                      <a:close/>
                      <a:moveTo>
                        <a:pt x="5479" y="8225"/>
                      </a:moveTo>
                      <a:lnTo>
                        <a:pt x="5478" y="8269"/>
                      </a:lnTo>
                      <a:lnTo>
                        <a:pt x="5460" y="8351"/>
                      </a:lnTo>
                      <a:lnTo>
                        <a:pt x="5428" y="8427"/>
                      </a:lnTo>
                      <a:lnTo>
                        <a:pt x="5382" y="8493"/>
                      </a:lnTo>
                      <a:lnTo>
                        <a:pt x="5324" y="8550"/>
                      </a:lnTo>
                      <a:lnTo>
                        <a:pt x="5257" y="8594"/>
                      </a:lnTo>
                      <a:lnTo>
                        <a:pt x="5182" y="8625"/>
                      </a:lnTo>
                      <a:lnTo>
                        <a:pt x="5103" y="8641"/>
                      </a:lnTo>
                      <a:lnTo>
                        <a:pt x="5061" y="8643"/>
                      </a:lnTo>
                      <a:lnTo>
                        <a:pt x="1255" y="8643"/>
                      </a:lnTo>
                      <a:lnTo>
                        <a:pt x="1285" y="8600"/>
                      </a:lnTo>
                      <a:lnTo>
                        <a:pt x="1336" y="8502"/>
                      </a:lnTo>
                      <a:lnTo>
                        <a:pt x="1373" y="8395"/>
                      </a:lnTo>
                      <a:lnTo>
                        <a:pt x="1389" y="8310"/>
                      </a:lnTo>
                      <a:lnTo>
                        <a:pt x="1394" y="8253"/>
                      </a:lnTo>
                      <a:lnTo>
                        <a:pt x="1394" y="8225"/>
                      </a:lnTo>
                      <a:lnTo>
                        <a:pt x="1394" y="2579"/>
                      </a:lnTo>
                      <a:lnTo>
                        <a:pt x="2565" y="2579"/>
                      </a:lnTo>
                      <a:lnTo>
                        <a:pt x="2563" y="2644"/>
                      </a:lnTo>
                      <a:lnTo>
                        <a:pt x="2565" y="2774"/>
                      </a:lnTo>
                      <a:lnTo>
                        <a:pt x="2572" y="2902"/>
                      </a:lnTo>
                      <a:lnTo>
                        <a:pt x="2586" y="3030"/>
                      </a:lnTo>
                      <a:lnTo>
                        <a:pt x="2606" y="3156"/>
                      </a:lnTo>
                      <a:lnTo>
                        <a:pt x="2631" y="3283"/>
                      </a:lnTo>
                      <a:lnTo>
                        <a:pt x="2661" y="3408"/>
                      </a:lnTo>
                      <a:lnTo>
                        <a:pt x="2698" y="3534"/>
                      </a:lnTo>
                      <a:lnTo>
                        <a:pt x="2719" y="3596"/>
                      </a:lnTo>
                      <a:lnTo>
                        <a:pt x="2161" y="3596"/>
                      </a:lnTo>
                      <a:lnTo>
                        <a:pt x="2161" y="3876"/>
                      </a:lnTo>
                      <a:lnTo>
                        <a:pt x="2830" y="3876"/>
                      </a:lnTo>
                      <a:lnTo>
                        <a:pt x="2865" y="3942"/>
                      </a:lnTo>
                      <a:lnTo>
                        <a:pt x="2939" y="4073"/>
                      </a:lnTo>
                      <a:lnTo>
                        <a:pt x="3020" y="4199"/>
                      </a:lnTo>
                      <a:lnTo>
                        <a:pt x="3108" y="4319"/>
                      </a:lnTo>
                      <a:lnTo>
                        <a:pt x="3202" y="4434"/>
                      </a:lnTo>
                      <a:lnTo>
                        <a:pt x="3302" y="4544"/>
                      </a:lnTo>
                      <a:lnTo>
                        <a:pt x="3410" y="4648"/>
                      </a:lnTo>
                      <a:lnTo>
                        <a:pt x="3524" y="4748"/>
                      </a:lnTo>
                      <a:lnTo>
                        <a:pt x="3583" y="4796"/>
                      </a:lnTo>
                      <a:lnTo>
                        <a:pt x="2175" y="4796"/>
                      </a:lnTo>
                      <a:lnTo>
                        <a:pt x="2175" y="5075"/>
                      </a:lnTo>
                      <a:lnTo>
                        <a:pt x="4043" y="5075"/>
                      </a:lnTo>
                      <a:lnTo>
                        <a:pt x="4132" y="5118"/>
                      </a:lnTo>
                      <a:lnTo>
                        <a:pt x="4310" y="5192"/>
                      </a:lnTo>
                      <a:lnTo>
                        <a:pt x="4488" y="5252"/>
                      </a:lnTo>
                      <a:lnTo>
                        <a:pt x="4667" y="5301"/>
                      </a:lnTo>
                      <a:lnTo>
                        <a:pt x="4845" y="5334"/>
                      </a:lnTo>
                      <a:lnTo>
                        <a:pt x="5025" y="5355"/>
                      </a:lnTo>
                      <a:lnTo>
                        <a:pt x="5206" y="5363"/>
                      </a:lnTo>
                      <a:lnTo>
                        <a:pt x="5388" y="5360"/>
                      </a:lnTo>
                      <a:lnTo>
                        <a:pt x="5479" y="5353"/>
                      </a:lnTo>
                      <a:lnTo>
                        <a:pt x="5479" y="8225"/>
                      </a:lnTo>
                      <a:close/>
                      <a:moveTo>
                        <a:pt x="1116" y="8225"/>
                      </a:moveTo>
                      <a:lnTo>
                        <a:pt x="1114" y="8269"/>
                      </a:lnTo>
                      <a:lnTo>
                        <a:pt x="1097" y="8351"/>
                      </a:lnTo>
                      <a:lnTo>
                        <a:pt x="1063" y="8427"/>
                      </a:lnTo>
                      <a:lnTo>
                        <a:pt x="1017" y="8493"/>
                      </a:lnTo>
                      <a:lnTo>
                        <a:pt x="960" y="8550"/>
                      </a:lnTo>
                      <a:lnTo>
                        <a:pt x="893" y="8594"/>
                      </a:lnTo>
                      <a:lnTo>
                        <a:pt x="819" y="8625"/>
                      </a:lnTo>
                      <a:lnTo>
                        <a:pt x="738" y="8641"/>
                      </a:lnTo>
                      <a:lnTo>
                        <a:pt x="697" y="8643"/>
                      </a:lnTo>
                      <a:lnTo>
                        <a:pt x="653" y="8641"/>
                      </a:lnTo>
                      <a:lnTo>
                        <a:pt x="570" y="8624"/>
                      </a:lnTo>
                      <a:lnTo>
                        <a:pt x="495" y="8592"/>
                      </a:lnTo>
                      <a:lnTo>
                        <a:pt x="428" y="8546"/>
                      </a:lnTo>
                      <a:lnTo>
                        <a:pt x="372" y="8488"/>
                      </a:lnTo>
                      <a:lnTo>
                        <a:pt x="327" y="8420"/>
                      </a:lnTo>
                      <a:lnTo>
                        <a:pt x="297" y="8346"/>
                      </a:lnTo>
                      <a:lnTo>
                        <a:pt x="280" y="8267"/>
                      </a:lnTo>
                      <a:lnTo>
                        <a:pt x="279" y="8225"/>
                      </a:lnTo>
                      <a:lnTo>
                        <a:pt x="279" y="7193"/>
                      </a:lnTo>
                      <a:lnTo>
                        <a:pt x="1116" y="7193"/>
                      </a:lnTo>
                      <a:lnTo>
                        <a:pt x="1116" y="8225"/>
                      </a:lnTo>
                      <a:close/>
                      <a:moveTo>
                        <a:pt x="8867" y="7946"/>
                      </a:moveTo>
                      <a:lnTo>
                        <a:pt x="7361" y="5117"/>
                      </a:lnTo>
                      <a:lnTo>
                        <a:pt x="7165" y="5214"/>
                      </a:lnTo>
                      <a:lnTo>
                        <a:pt x="6943" y="4767"/>
                      </a:lnTo>
                      <a:lnTo>
                        <a:pt x="6988" y="4732"/>
                      </a:lnTo>
                      <a:lnTo>
                        <a:pt x="7075" y="4656"/>
                      </a:lnTo>
                      <a:lnTo>
                        <a:pt x="7198" y="4537"/>
                      </a:lnTo>
                      <a:lnTo>
                        <a:pt x="7348" y="4367"/>
                      </a:lnTo>
                      <a:lnTo>
                        <a:pt x="7483" y="4185"/>
                      </a:lnTo>
                      <a:lnTo>
                        <a:pt x="7603" y="3994"/>
                      </a:lnTo>
                      <a:lnTo>
                        <a:pt x="7704" y="3793"/>
                      </a:lnTo>
                      <a:lnTo>
                        <a:pt x="7790" y="3585"/>
                      </a:lnTo>
                      <a:lnTo>
                        <a:pt x="7858" y="3370"/>
                      </a:lnTo>
                      <a:lnTo>
                        <a:pt x="7907" y="3150"/>
                      </a:lnTo>
                      <a:lnTo>
                        <a:pt x="7938" y="2925"/>
                      </a:lnTo>
                      <a:lnTo>
                        <a:pt x="7951" y="2698"/>
                      </a:lnTo>
                      <a:lnTo>
                        <a:pt x="7946" y="2527"/>
                      </a:lnTo>
                      <a:lnTo>
                        <a:pt x="7937" y="2412"/>
                      </a:lnTo>
                      <a:lnTo>
                        <a:pt x="7924" y="2297"/>
                      </a:lnTo>
                      <a:lnTo>
                        <a:pt x="7905" y="2182"/>
                      </a:lnTo>
                      <a:lnTo>
                        <a:pt x="7881" y="2068"/>
                      </a:lnTo>
                      <a:lnTo>
                        <a:pt x="7851" y="1954"/>
                      </a:lnTo>
                      <a:lnTo>
                        <a:pt x="7817" y="1840"/>
                      </a:lnTo>
                      <a:lnTo>
                        <a:pt x="7777" y="1728"/>
                      </a:lnTo>
                      <a:lnTo>
                        <a:pt x="7732" y="1616"/>
                      </a:lnTo>
                      <a:lnTo>
                        <a:pt x="7681" y="1504"/>
                      </a:lnTo>
                      <a:lnTo>
                        <a:pt x="7654" y="1450"/>
                      </a:lnTo>
                      <a:lnTo>
                        <a:pt x="7621" y="1388"/>
                      </a:lnTo>
                      <a:lnTo>
                        <a:pt x="7552" y="1270"/>
                      </a:lnTo>
                      <a:lnTo>
                        <a:pt x="7477" y="1157"/>
                      </a:lnTo>
                      <a:lnTo>
                        <a:pt x="7398" y="1049"/>
                      </a:lnTo>
                      <a:lnTo>
                        <a:pt x="7314" y="945"/>
                      </a:lnTo>
                      <a:lnTo>
                        <a:pt x="7225" y="847"/>
                      </a:lnTo>
                      <a:lnTo>
                        <a:pt x="7132" y="753"/>
                      </a:lnTo>
                      <a:lnTo>
                        <a:pt x="7036" y="664"/>
                      </a:lnTo>
                      <a:lnTo>
                        <a:pt x="6934" y="581"/>
                      </a:lnTo>
                      <a:lnTo>
                        <a:pt x="6831" y="503"/>
                      </a:lnTo>
                      <a:lnTo>
                        <a:pt x="6723" y="431"/>
                      </a:lnTo>
                      <a:lnTo>
                        <a:pt x="6612" y="363"/>
                      </a:lnTo>
                      <a:lnTo>
                        <a:pt x="6498" y="301"/>
                      </a:lnTo>
                      <a:lnTo>
                        <a:pt x="6382" y="245"/>
                      </a:lnTo>
                      <a:lnTo>
                        <a:pt x="6264" y="194"/>
                      </a:lnTo>
                      <a:lnTo>
                        <a:pt x="6143" y="150"/>
                      </a:lnTo>
                      <a:lnTo>
                        <a:pt x="6021" y="110"/>
                      </a:lnTo>
                      <a:lnTo>
                        <a:pt x="5896" y="76"/>
                      </a:lnTo>
                      <a:lnTo>
                        <a:pt x="5770" y="49"/>
                      </a:lnTo>
                      <a:lnTo>
                        <a:pt x="5642" y="27"/>
                      </a:lnTo>
                      <a:lnTo>
                        <a:pt x="5513" y="13"/>
                      </a:lnTo>
                      <a:lnTo>
                        <a:pt x="5384" y="3"/>
                      </a:lnTo>
                      <a:lnTo>
                        <a:pt x="5254" y="0"/>
                      </a:lnTo>
                      <a:lnTo>
                        <a:pt x="5123" y="3"/>
                      </a:lnTo>
                      <a:lnTo>
                        <a:pt x="4993" y="13"/>
                      </a:lnTo>
                      <a:lnTo>
                        <a:pt x="4862" y="28"/>
                      </a:lnTo>
                      <a:lnTo>
                        <a:pt x="4731" y="50"/>
                      </a:lnTo>
                      <a:lnTo>
                        <a:pt x="4602" y="79"/>
                      </a:lnTo>
                      <a:lnTo>
                        <a:pt x="4472" y="115"/>
                      </a:lnTo>
                      <a:lnTo>
                        <a:pt x="4344" y="157"/>
                      </a:lnTo>
                      <a:lnTo>
                        <a:pt x="4217" y="206"/>
                      </a:lnTo>
                      <a:lnTo>
                        <a:pt x="4091" y="262"/>
                      </a:lnTo>
                      <a:lnTo>
                        <a:pt x="4029" y="293"/>
                      </a:lnTo>
                      <a:lnTo>
                        <a:pt x="3958" y="330"/>
                      </a:lnTo>
                      <a:lnTo>
                        <a:pt x="3820" y="411"/>
                      </a:lnTo>
                      <a:lnTo>
                        <a:pt x="3687" y="500"/>
                      </a:lnTo>
                      <a:lnTo>
                        <a:pt x="3559" y="595"/>
                      </a:lnTo>
                      <a:lnTo>
                        <a:pt x="3439" y="697"/>
                      </a:lnTo>
                      <a:lnTo>
                        <a:pt x="3325" y="807"/>
                      </a:lnTo>
                      <a:lnTo>
                        <a:pt x="3217" y="923"/>
                      </a:lnTo>
                      <a:lnTo>
                        <a:pt x="3118" y="1044"/>
                      </a:lnTo>
                      <a:lnTo>
                        <a:pt x="3025" y="1173"/>
                      </a:lnTo>
                      <a:lnTo>
                        <a:pt x="2939" y="1307"/>
                      </a:lnTo>
                      <a:lnTo>
                        <a:pt x="2863" y="1446"/>
                      </a:lnTo>
                      <a:lnTo>
                        <a:pt x="2794" y="1590"/>
                      </a:lnTo>
                      <a:lnTo>
                        <a:pt x="2733" y="1741"/>
                      </a:lnTo>
                      <a:lnTo>
                        <a:pt x="2681" y="1894"/>
                      </a:lnTo>
                      <a:lnTo>
                        <a:pt x="2639" y="2053"/>
                      </a:lnTo>
                      <a:lnTo>
                        <a:pt x="2606" y="2216"/>
                      </a:lnTo>
                      <a:lnTo>
                        <a:pt x="2593" y="2300"/>
                      </a:lnTo>
                      <a:lnTo>
                        <a:pt x="1116" y="2300"/>
                      </a:lnTo>
                      <a:lnTo>
                        <a:pt x="1116" y="6915"/>
                      </a:lnTo>
                      <a:lnTo>
                        <a:pt x="0" y="6915"/>
                      </a:lnTo>
                      <a:lnTo>
                        <a:pt x="0" y="8225"/>
                      </a:lnTo>
                      <a:lnTo>
                        <a:pt x="1" y="8261"/>
                      </a:lnTo>
                      <a:lnTo>
                        <a:pt x="7" y="8332"/>
                      </a:lnTo>
                      <a:lnTo>
                        <a:pt x="21" y="8400"/>
                      </a:lnTo>
                      <a:lnTo>
                        <a:pt x="42" y="8466"/>
                      </a:lnTo>
                      <a:lnTo>
                        <a:pt x="68" y="8529"/>
                      </a:lnTo>
                      <a:lnTo>
                        <a:pt x="99" y="8589"/>
                      </a:lnTo>
                      <a:lnTo>
                        <a:pt x="137" y="8644"/>
                      </a:lnTo>
                      <a:lnTo>
                        <a:pt x="179" y="8695"/>
                      </a:lnTo>
                      <a:lnTo>
                        <a:pt x="226" y="8742"/>
                      </a:lnTo>
                      <a:lnTo>
                        <a:pt x="277" y="8785"/>
                      </a:lnTo>
                      <a:lnTo>
                        <a:pt x="334" y="8822"/>
                      </a:lnTo>
                      <a:lnTo>
                        <a:pt x="392" y="8854"/>
                      </a:lnTo>
                      <a:lnTo>
                        <a:pt x="455" y="8880"/>
                      </a:lnTo>
                      <a:lnTo>
                        <a:pt x="521" y="8900"/>
                      </a:lnTo>
                      <a:lnTo>
                        <a:pt x="590" y="8914"/>
                      </a:lnTo>
                      <a:lnTo>
                        <a:pt x="661" y="8921"/>
                      </a:lnTo>
                      <a:lnTo>
                        <a:pt x="697" y="8922"/>
                      </a:lnTo>
                      <a:lnTo>
                        <a:pt x="5061" y="8922"/>
                      </a:lnTo>
                      <a:lnTo>
                        <a:pt x="5097" y="8921"/>
                      </a:lnTo>
                      <a:lnTo>
                        <a:pt x="5168" y="8914"/>
                      </a:lnTo>
                      <a:lnTo>
                        <a:pt x="5236" y="8900"/>
                      </a:lnTo>
                      <a:lnTo>
                        <a:pt x="5302" y="8880"/>
                      </a:lnTo>
                      <a:lnTo>
                        <a:pt x="5365" y="8854"/>
                      </a:lnTo>
                      <a:lnTo>
                        <a:pt x="5425" y="8822"/>
                      </a:lnTo>
                      <a:lnTo>
                        <a:pt x="5480" y="8785"/>
                      </a:lnTo>
                      <a:lnTo>
                        <a:pt x="5531" y="8742"/>
                      </a:lnTo>
                      <a:lnTo>
                        <a:pt x="5578" y="8695"/>
                      </a:lnTo>
                      <a:lnTo>
                        <a:pt x="5621" y="8644"/>
                      </a:lnTo>
                      <a:lnTo>
                        <a:pt x="5659" y="8589"/>
                      </a:lnTo>
                      <a:lnTo>
                        <a:pt x="5690" y="8529"/>
                      </a:lnTo>
                      <a:lnTo>
                        <a:pt x="5716" y="8466"/>
                      </a:lnTo>
                      <a:lnTo>
                        <a:pt x="5736" y="8400"/>
                      </a:lnTo>
                      <a:lnTo>
                        <a:pt x="5750" y="8332"/>
                      </a:lnTo>
                      <a:lnTo>
                        <a:pt x="5757" y="8261"/>
                      </a:lnTo>
                      <a:lnTo>
                        <a:pt x="5758" y="8225"/>
                      </a:lnTo>
                      <a:lnTo>
                        <a:pt x="5758" y="5326"/>
                      </a:lnTo>
                      <a:lnTo>
                        <a:pt x="5810" y="5315"/>
                      </a:lnTo>
                      <a:lnTo>
                        <a:pt x="5915" y="5289"/>
                      </a:lnTo>
                      <a:lnTo>
                        <a:pt x="5967" y="5269"/>
                      </a:lnTo>
                      <a:lnTo>
                        <a:pt x="6190" y="5716"/>
                      </a:lnTo>
                      <a:lnTo>
                        <a:pt x="5981" y="5827"/>
                      </a:lnTo>
                      <a:lnTo>
                        <a:pt x="7486" y="8657"/>
                      </a:lnTo>
                      <a:lnTo>
                        <a:pt x="7503" y="8688"/>
                      </a:lnTo>
                      <a:lnTo>
                        <a:pt x="7543" y="8743"/>
                      </a:lnTo>
                      <a:lnTo>
                        <a:pt x="7590" y="8792"/>
                      </a:lnTo>
                      <a:lnTo>
                        <a:pt x="7642" y="8834"/>
                      </a:lnTo>
                      <a:lnTo>
                        <a:pt x="7700" y="8868"/>
                      </a:lnTo>
                      <a:lnTo>
                        <a:pt x="7761" y="8894"/>
                      </a:lnTo>
                      <a:lnTo>
                        <a:pt x="7824" y="8912"/>
                      </a:lnTo>
                      <a:lnTo>
                        <a:pt x="7887" y="8921"/>
                      </a:lnTo>
                      <a:lnTo>
                        <a:pt x="7918" y="8922"/>
                      </a:lnTo>
                      <a:lnTo>
                        <a:pt x="7946" y="8921"/>
                      </a:lnTo>
                      <a:lnTo>
                        <a:pt x="8001" y="8915"/>
                      </a:lnTo>
                      <a:lnTo>
                        <a:pt x="8058" y="8902"/>
                      </a:lnTo>
                      <a:lnTo>
                        <a:pt x="8115" y="8880"/>
                      </a:lnTo>
                      <a:lnTo>
                        <a:pt x="8142" y="8866"/>
                      </a:lnTo>
                      <a:lnTo>
                        <a:pt x="8644" y="8615"/>
                      </a:lnTo>
                      <a:lnTo>
                        <a:pt x="8667" y="8603"/>
                      </a:lnTo>
                      <a:lnTo>
                        <a:pt x="8710" y="8576"/>
                      </a:lnTo>
                      <a:lnTo>
                        <a:pt x="8768" y="8529"/>
                      </a:lnTo>
                      <a:lnTo>
                        <a:pt x="8832" y="8455"/>
                      </a:lnTo>
                      <a:lnTo>
                        <a:pt x="8880" y="8372"/>
                      </a:lnTo>
                      <a:lnTo>
                        <a:pt x="8910" y="8282"/>
                      </a:lnTo>
                      <a:lnTo>
                        <a:pt x="8922" y="8187"/>
                      </a:lnTo>
                      <a:lnTo>
                        <a:pt x="8915" y="8090"/>
                      </a:lnTo>
                      <a:lnTo>
                        <a:pt x="8896" y="8018"/>
                      </a:lnTo>
                      <a:lnTo>
                        <a:pt x="8878" y="7970"/>
                      </a:lnTo>
                      <a:lnTo>
                        <a:pt x="8867" y="7946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34">
                  <a:extLst>
                    <a:ext uri="{FF2B5EF4-FFF2-40B4-BE49-F238E27FC236}">
                      <a16:creationId xmlns:a16="http://schemas.microsoft.com/office/drawing/2014/main" id="{263A3CEE-7F84-4717-9DBE-F79E5B12E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8" y="4053"/>
                  <a:ext cx="75" cy="76"/>
                </a:xfrm>
                <a:custGeom>
                  <a:avLst/>
                  <a:gdLst>
                    <a:gd name="T0" fmla="*/ 0 w 378"/>
                    <a:gd name="T1" fmla="*/ 135 h 379"/>
                    <a:gd name="T2" fmla="*/ 243 w 378"/>
                    <a:gd name="T3" fmla="*/ 0 h 379"/>
                    <a:gd name="T4" fmla="*/ 378 w 378"/>
                    <a:gd name="T5" fmla="*/ 244 h 379"/>
                    <a:gd name="T6" fmla="*/ 135 w 378"/>
                    <a:gd name="T7" fmla="*/ 379 h 379"/>
                    <a:gd name="T8" fmla="*/ 0 w 378"/>
                    <a:gd name="T9" fmla="*/ 135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8" h="379">
                      <a:moveTo>
                        <a:pt x="0" y="135"/>
                      </a:moveTo>
                      <a:lnTo>
                        <a:pt x="243" y="0"/>
                      </a:lnTo>
                      <a:lnTo>
                        <a:pt x="378" y="244"/>
                      </a:lnTo>
                      <a:lnTo>
                        <a:pt x="135" y="37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35">
                  <a:extLst>
                    <a:ext uri="{FF2B5EF4-FFF2-40B4-BE49-F238E27FC236}">
                      <a16:creationId xmlns:a16="http://schemas.microsoft.com/office/drawing/2014/main" id="{DA8A21E5-792A-4CEC-848D-F511D057E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8" y="4197"/>
                  <a:ext cx="76" cy="76"/>
                </a:xfrm>
                <a:custGeom>
                  <a:avLst/>
                  <a:gdLst>
                    <a:gd name="T0" fmla="*/ 0 w 380"/>
                    <a:gd name="T1" fmla="*/ 135 h 378"/>
                    <a:gd name="T2" fmla="*/ 245 w 380"/>
                    <a:gd name="T3" fmla="*/ 0 h 378"/>
                    <a:gd name="T4" fmla="*/ 380 w 380"/>
                    <a:gd name="T5" fmla="*/ 243 h 378"/>
                    <a:gd name="T6" fmla="*/ 135 w 380"/>
                    <a:gd name="T7" fmla="*/ 378 h 378"/>
                    <a:gd name="T8" fmla="*/ 0 w 380"/>
                    <a:gd name="T9" fmla="*/ 135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378">
                      <a:moveTo>
                        <a:pt x="0" y="135"/>
                      </a:moveTo>
                      <a:lnTo>
                        <a:pt x="245" y="0"/>
                      </a:lnTo>
                      <a:lnTo>
                        <a:pt x="380" y="243"/>
                      </a:lnTo>
                      <a:lnTo>
                        <a:pt x="135" y="378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" name="Freeform 36">
                  <a:extLst>
                    <a:ext uri="{FF2B5EF4-FFF2-40B4-BE49-F238E27FC236}">
                      <a16:creationId xmlns:a16="http://schemas.microsoft.com/office/drawing/2014/main" id="{26E438C0-303D-4D27-A2E8-E4D478838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4346"/>
                  <a:ext cx="76" cy="76"/>
                </a:xfrm>
                <a:custGeom>
                  <a:avLst/>
                  <a:gdLst>
                    <a:gd name="T0" fmla="*/ 0 w 379"/>
                    <a:gd name="T1" fmla="*/ 135 h 380"/>
                    <a:gd name="T2" fmla="*/ 244 w 379"/>
                    <a:gd name="T3" fmla="*/ 0 h 380"/>
                    <a:gd name="T4" fmla="*/ 379 w 379"/>
                    <a:gd name="T5" fmla="*/ 245 h 380"/>
                    <a:gd name="T6" fmla="*/ 135 w 379"/>
                    <a:gd name="T7" fmla="*/ 380 h 380"/>
                    <a:gd name="T8" fmla="*/ 0 w 379"/>
                    <a:gd name="T9" fmla="*/ 135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380">
                      <a:moveTo>
                        <a:pt x="0" y="135"/>
                      </a:moveTo>
                      <a:lnTo>
                        <a:pt x="244" y="0"/>
                      </a:lnTo>
                      <a:lnTo>
                        <a:pt x="379" y="245"/>
                      </a:lnTo>
                      <a:lnTo>
                        <a:pt x="135" y="38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Freeform 37">
                  <a:extLst>
                    <a:ext uri="{FF2B5EF4-FFF2-40B4-BE49-F238E27FC236}">
                      <a16:creationId xmlns:a16="http://schemas.microsoft.com/office/drawing/2014/main" id="{14F78F7E-0540-4BAA-9A1D-16D62F6B99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3547"/>
                  <a:ext cx="243" cy="56"/>
                </a:xfrm>
                <a:custGeom>
                  <a:avLst/>
                  <a:gdLst>
                    <a:gd name="T0" fmla="*/ 182 w 1213"/>
                    <a:gd name="T1" fmla="*/ 280 h 280"/>
                    <a:gd name="T2" fmla="*/ 1213 w 1213"/>
                    <a:gd name="T3" fmla="*/ 280 h 280"/>
                    <a:gd name="T4" fmla="*/ 1213 w 1213"/>
                    <a:gd name="T5" fmla="*/ 0 h 280"/>
                    <a:gd name="T6" fmla="*/ 0 w 1213"/>
                    <a:gd name="T7" fmla="*/ 0 h 280"/>
                    <a:gd name="T8" fmla="*/ 21 w 1213"/>
                    <a:gd name="T9" fmla="*/ 41 h 280"/>
                    <a:gd name="T10" fmla="*/ 64 w 1213"/>
                    <a:gd name="T11" fmla="*/ 116 h 280"/>
                    <a:gd name="T12" fmla="*/ 131 w 1213"/>
                    <a:gd name="T13" fmla="*/ 217 h 280"/>
                    <a:gd name="T14" fmla="*/ 182 w 1213"/>
                    <a:gd name="T15" fmla="*/ 28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13" h="280">
                      <a:moveTo>
                        <a:pt x="182" y="280"/>
                      </a:moveTo>
                      <a:lnTo>
                        <a:pt x="1213" y="280"/>
                      </a:lnTo>
                      <a:lnTo>
                        <a:pt x="1213" y="0"/>
                      </a:lnTo>
                      <a:lnTo>
                        <a:pt x="0" y="0"/>
                      </a:lnTo>
                      <a:lnTo>
                        <a:pt x="21" y="41"/>
                      </a:lnTo>
                      <a:lnTo>
                        <a:pt x="64" y="116"/>
                      </a:lnTo>
                      <a:lnTo>
                        <a:pt x="131" y="217"/>
                      </a:lnTo>
                      <a:lnTo>
                        <a:pt x="182" y="28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Freeform 38">
                  <a:extLst>
                    <a:ext uri="{FF2B5EF4-FFF2-40B4-BE49-F238E27FC236}">
                      <a16:creationId xmlns:a16="http://schemas.microsoft.com/office/drawing/2014/main" id="{D0F179CC-6051-453C-8CCD-C1A878844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3" y="3213"/>
                  <a:ext cx="568" cy="530"/>
                </a:xfrm>
                <a:custGeom>
                  <a:avLst/>
                  <a:gdLst>
                    <a:gd name="T0" fmla="*/ 2844 w 2844"/>
                    <a:gd name="T1" fmla="*/ 2537 h 2649"/>
                    <a:gd name="T2" fmla="*/ 2844 w 2844"/>
                    <a:gd name="T3" fmla="*/ 0 h 2649"/>
                    <a:gd name="T4" fmla="*/ 98 w 2844"/>
                    <a:gd name="T5" fmla="*/ 0 h 2649"/>
                    <a:gd name="T6" fmla="*/ 82 w 2844"/>
                    <a:gd name="T7" fmla="*/ 32 h 2649"/>
                    <a:gd name="T8" fmla="*/ 55 w 2844"/>
                    <a:gd name="T9" fmla="*/ 99 h 2649"/>
                    <a:gd name="T10" fmla="*/ 21 w 2844"/>
                    <a:gd name="T11" fmla="*/ 206 h 2649"/>
                    <a:gd name="T12" fmla="*/ 0 w 2844"/>
                    <a:gd name="T13" fmla="*/ 279 h 2649"/>
                    <a:gd name="T14" fmla="*/ 2551 w 2844"/>
                    <a:gd name="T15" fmla="*/ 279 h 2649"/>
                    <a:gd name="T16" fmla="*/ 2551 w 2844"/>
                    <a:gd name="T17" fmla="*/ 2649 h 2649"/>
                    <a:gd name="T18" fmla="*/ 2624 w 2844"/>
                    <a:gd name="T19" fmla="*/ 2626 h 2649"/>
                    <a:gd name="T20" fmla="*/ 2771 w 2844"/>
                    <a:gd name="T21" fmla="*/ 2568 h 2649"/>
                    <a:gd name="T22" fmla="*/ 2844 w 2844"/>
                    <a:gd name="T23" fmla="*/ 2537 h 2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844" h="2649">
                      <a:moveTo>
                        <a:pt x="2844" y="2537"/>
                      </a:moveTo>
                      <a:lnTo>
                        <a:pt x="2844" y="0"/>
                      </a:lnTo>
                      <a:lnTo>
                        <a:pt x="98" y="0"/>
                      </a:lnTo>
                      <a:lnTo>
                        <a:pt x="82" y="32"/>
                      </a:lnTo>
                      <a:lnTo>
                        <a:pt x="55" y="99"/>
                      </a:lnTo>
                      <a:lnTo>
                        <a:pt x="21" y="206"/>
                      </a:lnTo>
                      <a:lnTo>
                        <a:pt x="0" y="279"/>
                      </a:lnTo>
                      <a:lnTo>
                        <a:pt x="2551" y="279"/>
                      </a:lnTo>
                      <a:lnTo>
                        <a:pt x="2551" y="2649"/>
                      </a:lnTo>
                      <a:lnTo>
                        <a:pt x="2624" y="2626"/>
                      </a:lnTo>
                      <a:lnTo>
                        <a:pt x="2771" y="2568"/>
                      </a:lnTo>
                      <a:lnTo>
                        <a:pt x="2844" y="2537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1B65CED-6B72-4BD8-B1E4-1AFF646891D2}"/>
                </a:ext>
              </a:extLst>
            </p:cNvPr>
            <p:cNvGrpSpPr/>
            <p:nvPr/>
          </p:nvGrpSpPr>
          <p:grpSpPr>
            <a:xfrm>
              <a:off x="4521583" y="1984421"/>
              <a:ext cx="271867" cy="271936"/>
              <a:chOff x="6406606" y="324757"/>
              <a:chExt cx="396000" cy="39610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ECFB46-C887-4986-9210-E32EAA429ECC}"/>
                  </a:ext>
                </a:extLst>
              </p:cNvPr>
              <p:cNvSpPr/>
              <p:nvPr/>
            </p:nvSpPr>
            <p:spPr>
              <a:xfrm>
                <a:off x="6406606" y="324757"/>
                <a:ext cx="396000" cy="396101"/>
              </a:xfrm>
              <a:prstGeom prst="ellipse">
                <a:avLst/>
              </a:prstGeom>
              <a:solidFill>
                <a:srgbClr val="FD6165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2" name="Group 58">
                <a:extLst>
                  <a:ext uri="{FF2B5EF4-FFF2-40B4-BE49-F238E27FC236}">
                    <a16:creationId xmlns:a16="http://schemas.microsoft.com/office/drawing/2014/main" id="{08DC1901-13A7-4A57-B7E3-98A739C8D55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522392" y="418596"/>
                <a:ext cx="164428" cy="202362"/>
                <a:chOff x="6133" y="1070"/>
                <a:chExt cx="1218" cy="1499"/>
              </a:xfrm>
            </p:grpSpPr>
            <p:sp>
              <p:nvSpPr>
                <p:cNvPr id="73" name="Freeform 59">
                  <a:extLst>
                    <a:ext uri="{FF2B5EF4-FFF2-40B4-BE49-F238E27FC236}">
                      <a16:creationId xmlns:a16="http://schemas.microsoft.com/office/drawing/2014/main" id="{99667CE9-EAA7-4E90-8694-EB8262E81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6" y="1093"/>
                  <a:ext cx="1172" cy="1453"/>
                </a:xfrm>
                <a:custGeom>
                  <a:avLst/>
                  <a:gdLst>
                    <a:gd name="T0" fmla="*/ 6326 w 7029"/>
                    <a:gd name="T1" fmla="*/ 0 h 8715"/>
                    <a:gd name="T2" fmla="*/ 2095 w 7029"/>
                    <a:gd name="T3" fmla="*/ 0 h 8715"/>
                    <a:gd name="T4" fmla="*/ 0 w 7029"/>
                    <a:gd name="T5" fmla="*/ 2095 h 8715"/>
                    <a:gd name="T6" fmla="*/ 0 w 7029"/>
                    <a:gd name="T7" fmla="*/ 8012 h 8715"/>
                    <a:gd name="T8" fmla="*/ 1 w 7029"/>
                    <a:gd name="T9" fmla="*/ 8049 h 8715"/>
                    <a:gd name="T10" fmla="*/ 9 w 7029"/>
                    <a:gd name="T11" fmla="*/ 8120 h 8715"/>
                    <a:gd name="T12" fmla="*/ 22 w 7029"/>
                    <a:gd name="T13" fmla="*/ 8190 h 8715"/>
                    <a:gd name="T14" fmla="*/ 42 w 7029"/>
                    <a:gd name="T15" fmla="*/ 8256 h 8715"/>
                    <a:gd name="T16" fmla="*/ 69 w 7029"/>
                    <a:gd name="T17" fmla="*/ 8320 h 8715"/>
                    <a:gd name="T18" fmla="*/ 100 w 7029"/>
                    <a:gd name="T19" fmla="*/ 8379 h 8715"/>
                    <a:gd name="T20" fmla="*/ 138 w 7029"/>
                    <a:gd name="T21" fmla="*/ 8436 h 8715"/>
                    <a:gd name="T22" fmla="*/ 182 w 7029"/>
                    <a:gd name="T23" fmla="*/ 8487 h 8715"/>
                    <a:gd name="T24" fmla="*/ 229 w 7029"/>
                    <a:gd name="T25" fmla="*/ 8535 h 8715"/>
                    <a:gd name="T26" fmla="*/ 281 w 7029"/>
                    <a:gd name="T27" fmla="*/ 8577 h 8715"/>
                    <a:gd name="T28" fmla="*/ 337 w 7029"/>
                    <a:gd name="T29" fmla="*/ 8615 h 8715"/>
                    <a:gd name="T30" fmla="*/ 397 w 7029"/>
                    <a:gd name="T31" fmla="*/ 8646 h 8715"/>
                    <a:gd name="T32" fmla="*/ 460 w 7029"/>
                    <a:gd name="T33" fmla="*/ 8673 h 8715"/>
                    <a:gd name="T34" fmla="*/ 526 w 7029"/>
                    <a:gd name="T35" fmla="*/ 8694 h 8715"/>
                    <a:gd name="T36" fmla="*/ 595 w 7029"/>
                    <a:gd name="T37" fmla="*/ 8707 h 8715"/>
                    <a:gd name="T38" fmla="*/ 666 w 7029"/>
                    <a:gd name="T39" fmla="*/ 8714 h 8715"/>
                    <a:gd name="T40" fmla="*/ 703 w 7029"/>
                    <a:gd name="T41" fmla="*/ 8715 h 8715"/>
                    <a:gd name="T42" fmla="*/ 6326 w 7029"/>
                    <a:gd name="T43" fmla="*/ 8715 h 8715"/>
                    <a:gd name="T44" fmla="*/ 6363 w 7029"/>
                    <a:gd name="T45" fmla="*/ 8714 h 8715"/>
                    <a:gd name="T46" fmla="*/ 6434 w 7029"/>
                    <a:gd name="T47" fmla="*/ 8707 h 8715"/>
                    <a:gd name="T48" fmla="*/ 6504 w 7029"/>
                    <a:gd name="T49" fmla="*/ 8694 h 8715"/>
                    <a:gd name="T50" fmla="*/ 6570 w 7029"/>
                    <a:gd name="T51" fmla="*/ 8673 h 8715"/>
                    <a:gd name="T52" fmla="*/ 6633 w 7029"/>
                    <a:gd name="T53" fmla="*/ 8646 h 8715"/>
                    <a:gd name="T54" fmla="*/ 6693 w 7029"/>
                    <a:gd name="T55" fmla="*/ 8615 h 8715"/>
                    <a:gd name="T56" fmla="*/ 6749 w 7029"/>
                    <a:gd name="T57" fmla="*/ 8577 h 8715"/>
                    <a:gd name="T58" fmla="*/ 6801 w 7029"/>
                    <a:gd name="T59" fmla="*/ 8535 h 8715"/>
                    <a:gd name="T60" fmla="*/ 6849 w 7029"/>
                    <a:gd name="T61" fmla="*/ 8487 h 8715"/>
                    <a:gd name="T62" fmla="*/ 6891 w 7029"/>
                    <a:gd name="T63" fmla="*/ 8436 h 8715"/>
                    <a:gd name="T64" fmla="*/ 6929 w 7029"/>
                    <a:gd name="T65" fmla="*/ 8379 h 8715"/>
                    <a:gd name="T66" fmla="*/ 6960 w 7029"/>
                    <a:gd name="T67" fmla="*/ 8320 h 8715"/>
                    <a:gd name="T68" fmla="*/ 6987 w 7029"/>
                    <a:gd name="T69" fmla="*/ 8256 h 8715"/>
                    <a:gd name="T70" fmla="*/ 7008 w 7029"/>
                    <a:gd name="T71" fmla="*/ 8190 h 8715"/>
                    <a:gd name="T72" fmla="*/ 7021 w 7029"/>
                    <a:gd name="T73" fmla="*/ 8120 h 8715"/>
                    <a:gd name="T74" fmla="*/ 7028 w 7029"/>
                    <a:gd name="T75" fmla="*/ 8049 h 8715"/>
                    <a:gd name="T76" fmla="*/ 7029 w 7029"/>
                    <a:gd name="T77" fmla="*/ 8012 h 8715"/>
                    <a:gd name="T78" fmla="*/ 7029 w 7029"/>
                    <a:gd name="T79" fmla="*/ 703 h 8715"/>
                    <a:gd name="T80" fmla="*/ 7028 w 7029"/>
                    <a:gd name="T81" fmla="*/ 666 h 8715"/>
                    <a:gd name="T82" fmla="*/ 7021 w 7029"/>
                    <a:gd name="T83" fmla="*/ 595 h 8715"/>
                    <a:gd name="T84" fmla="*/ 7008 w 7029"/>
                    <a:gd name="T85" fmla="*/ 526 h 8715"/>
                    <a:gd name="T86" fmla="*/ 6987 w 7029"/>
                    <a:gd name="T87" fmla="*/ 460 h 8715"/>
                    <a:gd name="T88" fmla="*/ 6960 w 7029"/>
                    <a:gd name="T89" fmla="*/ 397 h 8715"/>
                    <a:gd name="T90" fmla="*/ 6929 w 7029"/>
                    <a:gd name="T91" fmla="*/ 336 h 8715"/>
                    <a:gd name="T92" fmla="*/ 6891 w 7029"/>
                    <a:gd name="T93" fmla="*/ 281 h 8715"/>
                    <a:gd name="T94" fmla="*/ 6849 w 7029"/>
                    <a:gd name="T95" fmla="*/ 229 h 8715"/>
                    <a:gd name="T96" fmla="*/ 6801 w 7029"/>
                    <a:gd name="T97" fmla="*/ 182 h 8715"/>
                    <a:gd name="T98" fmla="*/ 6749 w 7029"/>
                    <a:gd name="T99" fmla="*/ 138 h 8715"/>
                    <a:gd name="T100" fmla="*/ 6693 w 7029"/>
                    <a:gd name="T101" fmla="*/ 100 h 8715"/>
                    <a:gd name="T102" fmla="*/ 6633 w 7029"/>
                    <a:gd name="T103" fmla="*/ 69 h 8715"/>
                    <a:gd name="T104" fmla="*/ 6570 w 7029"/>
                    <a:gd name="T105" fmla="*/ 42 h 8715"/>
                    <a:gd name="T106" fmla="*/ 6504 w 7029"/>
                    <a:gd name="T107" fmla="*/ 22 h 8715"/>
                    <a:gd name="T108" fmla="*/ 6434 w 7029"/>
                    <a:gd name="T109" fmla="*/ 9 h 8715"/>
                    <a:gd name="T110" fmla="*/ 6363 w 7029"/>
                    <a:gd name="T111" fmla="*/ 1 h 8715"/>
                    <a:gd name="T112" fmla="*/ 6326 w 7029"/>
                    <a:gd name="T113" fmla="*/ 0 h 8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029" h="8715">
                      <a:moveTo>
                        <a:pt x="6326" y="0"/>
                      </a:moveTo>
                      <a:lnTo>
                        <a:pt x="2095" y="0"/>
                      </a:lnTo>
                      <a:lnTo>
                        <a:pt x="0" y="2095"/>
                      </a:lnTo>
                      <a:lnTo>
                        <a:pt x="0" y="8012"/>
                      </a:lnTo>
                      <a:lnTo>
                        <a:pt x="1" y="8049"/>
                      </a:lnTo>
                      <a:lnTo>
                        <a:pt x="9" y="8120"/>
                      </a:lnTo>
                      <a:lnTo>
                        <a:pt x="22" y="8190"/>
                      </a:lnTo>
                      <a:lnTo>
                        <a:pt x="42" y="8256"/>
                      </a:lnTo>
                      <a:lnTo>
                        <a:pt x="69" y="8320"/>
                      </a:lnTo>
                      <a:lnTo>
                        <a:pt x="100" y="8379"/>
                      </a:lnTo>
                      <a:lnTo>
                        <a:pt x="138" y="8436"/>
                      </a:lnTo>
                      <a:lnTo>
                        <a:pt x="182" y="8487"/>
                      </a:lnTo>
                      <a:lnTo>
                        <a:pt x="229" y="8535"/>
                      </a:lnTo>
                      <a:lnTo>
                        <a:pt x="281" y="8577"/>
                      </a:lnTo>
                      <a:lnTo>
                        <a:pt x="337" y="8615"/>
                      </a:lnTo>
                      <a:lnTo>
                        <a:pt x="397" y="8646"/>
                      </a:lnTo>
                      <a:lnTo>
                        <a:pt x="460" y="8673"/>
                      </a:lnTo>
                      <a:lnTo>
                        <a:pt x="526" y="8694"/>
                      </a:lnTo>
                      <a:lnTo>
                        <a:pt x="595" y="8707"/>
                      </a:lnTo>
                      <a:lnTo>
                        <a:pt x="666" y="8714"/>
                      </a:lnTo>
                      <a:lnTo>
                        <a:pt x="703" y="8715"/>
                      </a:lnTo>
                      <a:lnTo>
                        <a:pt x="6326" y="8715"/>
                      </a:lnTo>
                      <a:lnTo>
                        <a:pt x="6363" y="8714"/>
                      </a:lnTo>
                      <a:lnTo>
                        <a:pt x="6434" y="8707"/>
                      </a:lnTo>
                      <a:lnTo>
                        <a:pt x="6504" y="8694"/>
                      </a:lnTo>
                      <a:lnTo>
                        <a:pt x="6570" y="8673"/>
                      </a:lnTo>
                      <a:lnTo>
                        <a:pt x="6633" y="8646"/>
                      </a:lnTo>
                      <a:lnTo>
                        <a:pt x="6693" y="8615"/>
                      </a:lnTo>
                      <a:lnTo>
                        <a:pt x="6749" y="8577"/>
                      </a:lnTo>
                      <a:lnTo>
                        <a:pt x="6801" y="8535"/>
                      </a:lnTo>
                      <a:lnTo>
                        <a:pt x="6849" y="8487"/>
                      </a:lnTo>
                      <a:lnTo>
                        <a:pt x="6891" y="8436"/>
                      </a:lnTo>
                      <a:lnTo>
                        <a:pt x="6929" y="8379"/>
                      </a:lnTo>
                      <a:lnTo>
                        <a:pt x="6960" y="8320"/>
                      </a:lnTo>
                      <a:lnTo>
                        <a:pt x="6987" y="8256"/>
                      </a:lnTo>
                      <a:lnTo>
                        <a:pt x="7008" y="8190"/>
                      </a:lnTo>
                      <a:lnTo>
                        <a:pt x="7021" y="8120"/>
                      </a:lnTo>
                      <a:lnTo>
                        <a:pt x="7028" y="8049"/>
                      </a:lnTo>
                      <a:lnTo>
                        <a:pt x="7029" y="8012"/>
                      </a:lnTo>
                      <a:lnTo>
                        <a:pt x="7029" y="703"/>
                      </a:lnTo>
                      <a:lnTo>
                        <a:pt x="7028" y="666"/>
                      </a:lnTo>
                      <a:lnTo>
                        <a:pt x="7021" y="595"/>
                      </a:lnTo>
                      <a:lnTo>
                        <a:pt x="7008" y="526"/>
                      </a:lnTo>
                      <a:lnTo>
                        <a:pt x="6987" y="460"/>
                      </a:lnTo>
                      <a:lnTo>
                        <a:pt x="6960" y="397"/>
                      </a:lnTo>
                      <a:lnTo>
                        <a:pt x="6929" y="336"/>
                      </a:lnTo>
                      <a:lnTo>
                        <a:pt x="6891" y="281"/>
                      </a:lnTo>
                      <a:lnTo>
                        <a:pt x="6849" y="229"/>
                      </a:lnTo>
                      <a:lnTo>
                        <a:pt x="6801" y="182"/>
                      </a:lnTo>
                      <a:lnTo>
                        <a:pt x="6749" y="138"/>
                      </a:lnTo>
                      <a:lnTo>
                        <a:pt x="6693" y="100"/>
                      </a:lnTo>
                      <a:lnTo>
                        <a:pt x="6633" y="69"/>
                      </a:lnTo>
                      <a:lnTo>
                        <a:pt x="6570" y="42"/>
                      </a:lnTo>
                      <a:lnTo>
                        <a:pt x="6504" y="22"/>
                      </a:lnTo>
                      <a:lnTo>
                        <a:pt x="6434" y="9"/>
                      </a:lnTo>
                      <a:lnTo>
                        <a:pt x="6363" y="1"/>
                      </a:lnTo>
                      <a:lnTo>
                        <a:pt x="63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60">
                  <a:extLst>
                    <a:ext uri="{FF2B5EF4-FFF2-40B4-BE49-F238E27FC236}">
                      <a16:creationId xmlns:a16="http://schemas.microsoft.com/office/drawing/2014/main" id="{689ADE26-A9DB-48FB-8447-B06B8C71C3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3" y="1070"/>
                  <a:ext cx="1218" cy="1499"/>
                </a:xfrm>
                <a:custGeom>
                  <a:avLst/>
                  <a:gdLst>
                    <a:gd name="T0" fmla="*/ 281 w 7309"/>
                    <a:gd name="T1" fmla="*/ 8152 h 8995"/>
                    <a:gd name="T2" fmla="*/ 288 w 7309"/>
                    <a:gd name="T3" fmla="*/ 8237 h 8995"/>
                    <a:gd name="T4" fmla="*/ 315 w 7309"/>
                    <a:gd name="T5" fmla="*/ 8345 h 8995"/>
                    <a:gd name="T6" fmla="*/ 363 w 7309"/>
                    <a:gd name="T7" fmla="*/ 8443 h 8995"/>
                    <a:gd name="T8" fmla="*/ 427 w 7309"/>
                    <a:gd name="T9" fmla="*/ 8530 h 8995"/>
                    <a:gd name="T10" fmla="*/ 507 w 7309"/>
                    <a:gd name="T11" fmla="*/ 8603 h 8995"/>
                    <a:gd name="T12" fmla="*/ 600 w 7309"/>
                    <a:gd name="T13" fmla="*/ 8659 h 8995"/>
                    <a:gd name="T14" fmla="*/ 703 w 7309"/>
                    <a:gd name="T15" fmla="*/ 8697 h 8995"/>
                    <a:gd name="T16" fmla="*/ 815 w 7309"/>
                    <a:gd name="T17" fmla="*/ 8714 h 8995"/>
                    <a:gd name="T18" fmla="*/ 6466 w 7309"/>
                    <a:gd name="T19" fmla="*/ 8715 h 8995"/>
                    <a:gd name="T20" fmla="*/ 6551 w 7309"/>
                    <a:gd name="T21" fmla="*/ 8708 h 8995"/>
                    <a:gd name="T22" fmla="*/ 6659 w 7309"/>
                    <a:gd name="T23" fmla="*/ 8680 h 8995"/>
                    <a:gd name="T24" fmla="*/ 6757 w 7309"/>
                    <a:gd name="T25" fmla="*/ 8632 h 8995"/>
                    <a:gd name="T26" fmla="*/ 6844 w 7309"/>
                    <a:gd name="T27" fmla="*/ 8568 h 8995"/>
                    <a:gd name="T28" fmla="*/ 6917 w 7309"/>
                    <a:gd name="T29" fmla="*/ 8488 h 8995"/>
                    <a:gd name="T30" fmla="*/ 6973 w 7309"/>
                    <a:gd name="T31" fmla="*/ 8395 h 8995"/>
                    <a:gd name="T32" fmla="*/ 7011 w 7309"/>
                    <a:gd name="T33" fmla="*/ 8292 h 8995"/>
                    <a:gd name="T34" fmla="*/ 7028 w 7309"/>
                    <a:gd name="T35" fmla="*/ 8181 h 8995"/>
                    <a:gd name="T36" fmla="*/ 7029 w 7309"/>
                    <a:gd name="T37" fmla="*/ 843 h 8995"/>
                    <a:gd name="T38" fmla="*/ 7022 w 7309"/>
                    <a:gd name="T39" fmla="*/ 758 h 8995"/>
                    <a:gd name="T40" fmla="*/ 6994 w 7309"/>
                    <a:gd name="T41" fmla="*/ 650 h 8995"/>
                    <a:gd name="T42" fmla="*/ 6946 w 7309"/>
                    <a:gd name="T43" fmla="*/ 552 h 8995"/>
                    <a:gd name="T44" fmla="*/ 6882 w 7309"/>
                    <a:gd name="T45" fmla="*/ 466 h 8995"/>
                    <a:gd name="T46" fmla="*/ 6802 w 7309"/>
                    <a:gd name="T47" fmla="*/ 393 h 8995"/>
                    <a:gd name="T48" fmla="*/ 6709 w 7309"/>
                    <a:gd name="T49" fmla="*/ 336 h 8995"/>
                    <a:gd name="T50" fmla="*/ 6606 w 7309"/>
                    <a:gd name="T51" fmla="*/ 298 h 8995"/>
                    <a:gd name="T52" fmla="*/ 6495 w 7309"/>
                    <a:gd name="T53" fmla="*/ 281 h 8995"/>
                    <a:gd name="T54" fmla="*/ 2291 w 7309"/>
                    <a:gd name="T55" fmla="*/ 281 h 8995"/>
                    <a:gd name="T56" fmla="*/ 6466 w 7309"/>
                    <a:gd name="T57" fmla="*/ 8995 h 8995"/>
                    <a:gd name="T58" fmla="*/ 800 w 7309"/>
                    <a:gd name="T59" fmla="*/ 8995 h 8995"/>
                    <a:gd name="T60" fmla="*/ 634 w 7309"/>
                    <a:gd name="T61" fmla="*/ 8969 h 8995"/>
                    <a:gd name="T62" fmla="*/ 479 w 7309"/>
                    <a:gd name="T63" fmla="*/ 8912 h 8995"/>
                    <a:gd name="T64" fmla="*/ 339 w 7309"/>
                    <a:gd name="T65" fmla="*/ 8827 h 8995"/>
                    <a:gd name="T66" fmla="*/ 219 w 7309"/>
                    <a:gd name="T67" fmla="*/ 8719 h 8995"/>
                    <a:gd name="T68" fmla="*/ 122 w 7309"/>
                    <a:gd name="T69" fmla="*/ 8589 h 8995"/>
                    <a:gd name="T70" fmla="*/ 51 w 7309"/>
                    <a:gd name="T71" fmla="*/ 8442 h 8995"/>
                    <a:gd name="T72" fmla="*/ 9 w 7309"/>
                    <a:gd name="T73" fmla="*/ 8280 h 8995"/>
                    <a:gd name="T74" fmla="*/ 0 w 7309"/>
                    <a:gd name="T75" fmla="*/ 8152 h 8995"/>
                    <a:gd name="T76" fmla="*/ 2164 w 7309"/>
                    <a:gd name="T77" fmla="*/ 0 h 8995"/>
                    <a:gd name="T78" fmla="*/ 6509 w 7309"/>
                    <a:gd name="T79" fmla="*/ 1 h 8995"/>
                    <a:gd name="T80" fmla="*/ 6677 w 7309"/>
                    <a:gd name="T81" fmla="*/ 26 h 8995"/>
                    <a:gd name="T82" fmla="*/ 6831 w 7309"/>
                    <a:gd name="T83" fmla="*/ 83 h 8995"/>
                    <a:gd name="T84" fmla="*/ 6970 w 7309"/>
                    <a:gd name="T85" fmla="*/ 168 h 8995"/>
                    <a:gd name="T86" fmla="*/ 7090 w 7309"/>
                    <a:gd name="T87" fmla="*/ 277 h 8995"/>
                    <a:gd name="T88" fmla="*/ 7187 w 7309"/>
                    <a:gd name="T89" fmla="*/ 407 h 8995"/>
                    <a:gd name="T90" fmla="*/ 7258 w 7309"/>
                    <a:gd name="T91" fmla="*/ 554 h 8995"/>
                    <a:gd name="T92" fmla="*/ 7300 w 7309"/>
                    <a:gd name="T93" fmla="*/ 715 h 8995"/>
                    <a:gd name="T94" fmla="*/ 7309 w 7309"/>
                    <a:gd name="T95" fmla="*/ 843 h 8995"/>
                    <a:gd name="T96" fmla="*/ 7309 w 7309"/>
                    <a:gd name="T97" fmla="*/ 8195 h 8995"/>
                    <a:gd name="T98" fmla="*/ 7283 w 7309"/>
                    <a:gd name="T99" fmla="*/ 8363 h 8995"/>
                    <a:gd name="T100" fmla="*/ 7226 w 7309"/>
                    <a:gd name="T101" fmla="*/ 8518 h 8995"/>
                    <a:gd name="T102" fmla="*/ 7141 w 7309"/>
                    <a:gd name="T103" fmla="*/ 8656 h 8995"/>
                    <a:gd name="T104" fmla="*/ 7033 w 7309"/>
                    <a:gd name="T105" fmla="*/ 8776 h 8995"/>
                    <a:gd name="T106" fmla="*/ 6903 w 7309"/>
                    <a:gd name="T107" fmla="*/ 8873 h 8995"/>
                    <a:gd name="T108" fmla="*/ 6756 w 7309"/>
                    <a:gd name="T109" fmla="*/ 8944 h 8995"/>
                    <a:gd name="T110" fmla="*/ 6594 w 7309"/>
                    <a:gd name="T111" fmla="*/ 8986 h 8995"/>
                    <a:gd name="T112" fmla="*/ 6466 w 7309"/>
                    <a:gd name="T113" fmla="*/ 8995 h 89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09" h="8995">
                      <a:moveTo>
                        <a:pt x="281" y="2291"/>
                      </a:moveTo>
                      <a:lnTo>
                        <a:pt x="281" y="8152"/>
                      </a:lnTo>
                      <a:lnTo>
                        <a:pt x="281" y="8181"/>
                      </a:lnTo>
                      <a:lnTo>
                        <a:pt x="288" y="8237"/>
                      </a:lnTo>
                      <a:lnTo>
                        <a:pt x="298" y="8292"/>
                      </a:lnTo>
                      <a:lnTo>
                        <a:pt x="315" y="8345"/>
                      </a:lnTo>
                      <a:lnTo>
                        <a:pt x="336" y="8395"/>
                      </a:lnTo>
                      <a:lnTo>
                        <a:pt x="363" y="8443"/>
                      </a:lnTo>
                      <a:lnTo>
                        <a:pt x="393" y="8488"/>
                      </a:lnTo>
                      <a:lnTo>
                        <a:pt x="427" y="8530"/>
                      </a:lnTo>
                      <a:lnTo>
                        <a:pt x="466" y="8568"/>
                      </a:lnTo>
                      <a:lnTo>
                        <a:pt x="507" y="8603"/>
                      </a:lnTo>
                      <a:lnTo>
                        <a:pt x="552" y="8632"/>
                      </a:lnTo>
                      <a:lnTo>
                        <a:pt x="600" y="8659"/>
                      </a:lnTo>
                      <a:lnTo>
                        <a:pt x="650" y="8680"/>
                      </a:lnTo>
                      <a:lnTo>
                        <a:pt x="703" y="8697"/>
                      </a:lnTo>
                      <a:lnTo>
                        <a:pt x="758" y="8708"/>
                      </a:lnTo>
                      <a:lnTo>
                        <a:pt x="815" y="8714"/>
                      </a:lnTo>
                      <a:lnTo>
                        <a:pt x="843" y="8715"/>
                      </a:lnTo>
                      <a:lnTo>
                        <a:pt x="6466" y="8715"/>
                      </a:lnTo>
                      <a:lnTo>
                        <a:pt x="6495" y="8714"/>
                      </a:lnTo>
                      <a:lnTo>
                        <a:pt x="6551" y="8708"/>
                      </a:lnTo>
                      <a:lnTo>
                        <a:pt x="6606" y="8697"/>
                      </a:lnTo>
                      <a:lnTo>
                        <a:pt x="6659" y="8680"/>
                      </a:lnTo>
                      <a:lnTo>
                        <a:pt x="6709" y="8659"/>
                      </a:lnTo>
                      <a:lnTo>
                        <a:pt x="6757" y="8632"/>
                      </a:lnTo>
                      <a:lnTo>
                        <a:pt x="6802" y="8603"/>
                      </a:lnTo>
                      <a:lnTo>
                        <a:pt x="6844" y="8568"/>
                      </a:lnTo>
                      <a:lnTo>
                        <a:pt x="6882" y="8530"/>
                      </a:lnTo>
                      <a:lnTo>
                        <a:pt x="6917" y="8488"/>
                      </a:lnTo>
                      <a:lnTo>
                        <a:pt x="6946" y="8443"/>
                      </a:lnTo>
                      <a:lnTo>
                        <a:pt x="6973" y="8395"/>
                      </a:lnTo>
                      <a:lnTo>
                        <a:pt x="6994" y="8345"/>
                      </a:lnTo>
                      <a:lnTo>
                        <a:pt x="7011" y="8292"/>
                      </a:lnTo>
                      <a:lnTo>
                        <a:pt x="7022" y="8237"/>
                      </a:lnTo>
                      <a:lnTo>
                        <a:pt x="7028" y="8181"/>
                      </a:lnTo>
                      <a:lnTo>
                        <a:pt x="7029" y="8152"/>
                      </a:lnTo>
                      <a:lnTo>
                        <a:pt x="7029" y="843"/>
                      </a:lnTo>
                      <a:lnTo>
                        <a:pt x="7028" y="815"/>
                      </a:lnTo>
                      <a:lnTo>
                        <a:pt x="7022" y="758"/>
                      </a:lnTo>
                      <a:lnTo>
                        <a:pt x="7011" y="703"/>
                      </a:lnTo>
                      <a:lnTo>
                        <a:pt x="6994" y="650"/>
                      </a:lnTo>
                      <a:lnTo>
                        <a:pt x="6973" y="600"/>
                      </a:lnTo>
                      <a:lnTo>
                        <a:pt x="6946" y="552"/>
                      </a:lnTo>
                      <a:lnTo>
                        <a:pt x="6917" y="507"/>
                      </a:lnTo>
                      <a:lnTo>
                        <a:pt x="6882" y="466"/>
                      </a:lnTo>
                      <a:lnTo>
                        <a:pt x="6844" y="427"/>
                      </a:lnTo>
                      <a:lnTo>
                        <a:pt x="6802" y="393"/>
                      </a:lnTo>
                      <a:lnTo>
                        <a:pt x="6757" y="363"/>
                      </a:lnTo>
                      <a:lnTo>
                        <a:pt x="6709" y="336"/>
                      </a:lnTo>
                      <a:lnTo>
                        <a:pt x="6659" y="315"/>
                      </a:lnTo>
                      <a:lnTo>
                        <a:pt x="6606" y="298"/>
                      </a:lnTo>
                      <a:lnTo>
                        <a:pt x="6551" y="288"/>
                      </a:lnTo>
                      <a:lnTo>
                        <a:pt x="6495" y="281"/>
                      </a:lnTo>
                      <a:lnTo>
                        <a:pt x="6466" y="281"/>
                      </a:lnTo>
                      <a:lnTo>
                        <a:pt x="2291" y="281"/>
                      </a:lnTo>
                      <a:lnTo>
                        <a:pt x="281" y="2291"/>
                      </a:lnTo>
                      <a:close/>
                      <a:moveTo>
                        <a:pt x="6466" y="8995"/>
                      </a:moveTo>
                      <a:lnTo>
                        <a:pt x="843" y="8995"/>
                      </a:lnTo>
                      <a:lnTo>
                        <a:pt x="800" y="8995"/>
                      </a:lnTo>
                      <a:lnTo>
                        <a:pt x="715" y="8986"/>
                      </a:lnTo>
                      <a:lnTo>
                        <a:pt x="634" y="8969"/>
                      </a:lnTo>
                      <a:lnTo>
                        <a:pt x="555" y="8944"/>
                      </a:lnTo>
                      <a:lnTo>
                        <a:pt x="479" y="8912"/>
                      </a:lnTo>
                      <a:lnTo>
                        <a:pt x="407" y="8873"/>
                      </a:lnTo>
                      <a:lnTo>
                        <a:pt x="339" y="8827"/>
                      </a:lnTo>
                      <a:lnTo>
                        <a:pt x="277" y="8776"/>
                      </a:lnTo>
                      <a:lnTo>
                        <a:pt x="219" y="8719"/>
                      </a:lnTo>
                      <a:lnTo>
                        <a:pt x="168" y="8656"/>
                      </a:lnTo>
                      <a:lnTo>
                        <a:pt x="122" y="8589"/>
                      </a:lnTo>
                      <a:lnTo>
                        <a:pt x="83" y="8518"/>
                      </a:lnTo>
                      <a:lnTo>
                        <a:pt x="51" y="8442"/>
                      </a:lnTo>
                      <a:lnTo>
                        <a:pt x="26" y="8363"/>
                      </a:lnTo>
                      <a:lnTo>
                        <a:pt x="9" y="8280"/>
                      </a:lnTo>
                      <a:lnTo>
                        <a:pt x="1" y="8195"/>
                      </a:lnTo>
                      <a:lnTo>
                        <a:pt x="0" y="8152"/>
                      </a:lnTo>
                      <a:lnTo>
                        <a:pt x="0" y="2164"/>
                      </a:lnTo>
                      <a:lnTo>
                        <a:pt x="2164" y="0"/>
                      </a:lnTo>
                      <a:lnTo>
                        <a:pt x="6466" y="0"/>
                      </a:lnTo>
                      <a:lnTo>
                        <a:pt x="6509" y="1"/>
                      </a:lnTo>
                      <a:lnTo>
                        <a:pt x="6594" y="9"/>
                      </a:lnTo>
                      <a:lnTo>
                        <a:pt x="6677" y="26"/>
                      </a:lnTo>
                      <a:lnTo>
                        <a:pt x="6756" y="51"/>
                      </a:lnTo>
                      <a:lnTo>
                        <a:pt x="6831" y="83"/>
                      </a:lnTo>
                      <a:lnTo>
                        <a:pt x="6903" y="122"/>
                      </a:lnTo>
                      <a:lnTo>
                        <a:pt x="6970" y="168"/>
                      </a:lnTo>
                      <a:lnTo>
                        <a:pt x="7033" y="219"/>
                      </a:lnTo>
                      <a:lnTo>
                        <a:pt x="7090" y="277"/>
                      </a:lnTo>
                      <a:lnTo>
                        <a:pt x="7141" y="339"/>
                      </a:lnTo>
                      <a:lnTo>
                        <a:pt x="7187" y="407"/>
                      </a:lnTo>
                      <a:lnTo>
                        <a:pt x="7226" y="479"/>
                      </a:lnTo>
                      <a:lnTo>
                        <a:pt x="7258" y="554"/>
                      </a:lnTo>
                      <a:lnTo>
                        <a:pt x="7283" y="634"/>
                      </a:lnTo>
                      <a:lnTo>
                        <a:pt x="7300" y="715"/>
                      </a:lnTo>
                      <a:lnTo>
                        <a:pt x="7309" y="800"/>
                      </a:lnTo>
                      <a:lnTo>
                        <a:pt x="7309" y="843"/>
                      </a:lnTo>
                      <a:lnTo>
                        <a:pt x="7309" y="8152"/>
                      </a:lnTo>
                      <a:lnTo>
                        <a:pt x="7309" y="8195"/>
                      </a:lnTo>
                      <a:lnTo>
                        <a:pt x="7300" y="8280"/>
                      </a:lnTo>
                      <a:lnTo>
                        <a:pt x="7283" y="8363"/>
                      </a:lnTo>
                      <a:lnTo>
                        <a:pt x="7258" y="8442"/>
                      </a:lnTo>
                      <a:lnTo>
                        <a:pt x="7226" y="8518"/>
                      </a:lnTo>
                      <a:lnTo>
                        <a:pt x="7187" y="8589"/>
                      </a:lnTo>
                      <a:lnTo>
                        <a:pt x="7141" y="8656"/>
                      </a:lnTo>
                      <a:lnTo>
                        <a:pt x="7090" y="8719"/>
                      </a:lnTo>
                      <a:lnTo>
                        <a:pt x="7033" y="8776"/>
                      </a:lnTo>
                      <a:lnTo>
                        <a:pt x="6970" y="8827"/>
                      </a:lnTo>
                      <a:lnTo>
                        <a:pt x="6903" y="8873"/>
                      </a:lnTo>
                      <a:lnTo>
                        <a:pt x="6831" y="8912"/>
                      </a:lnTo>
                      <a:lnTo>
                        <a:pt x="6756" y="8944"/>
                      </a:lnTo>
                      <a:lnTo>
                        <a:pt x="6677" y="8969"/>
                      </a:lnTo>
                      <a:lnTo>
                        <a:pt x="6594" y="8986"/>
                      </a:lnTo>
                      <a:lnTo>
                        <a:pt x="6509" y="8995"/>
                      </a:lnTo>
                      <a:lnTo>
                        <a:pt x="6466" y="899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61">
                  <a:extLst>
                    <a:ext uri="{FF2B5EF4-FFF2-40B4-BE49-F238E27FC236}">
                      <a16:creationId xmlns:a16="http://schemas.microsoft.com/office/drawing/2014/main" id="{F6BB2275-7073-43A0-96B2-5B847BA92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0" y="1187"/>
                  <a:ext cx="984" cy="1265"/>
                </a:xfrm>
                <a:custGeom>
                  <a:avLst/>
                  <a:gdLst>
                    <a:gd name="T0" fmla="*/ 0 w 5904"/>
                    <a:gd name="T1" fmla="*/ 7590 h 7590"/>
                    <a:gd name="T2" fmla="*/ 0 w 5904"/>
                    <a:gd name="T3" fmla="*/ 1756 h 7590"/>
                    <a:gd name="T4" fmla="*/ 1757 w 5904"/>
                    <a:gd name="T5" fmla="*/ 0 h 7590"/>
                    <a:gd name="T6" fmla="*/ 5904 w 5904"/>
                    <a:gd name="T7" fmla="*/ 0 h 7590"/>
                    <a:gd name="T8" fmla="*/ 5904 w 5904"/>
                    <a:gd name="T9" fmla="*/ 7590 h 7590"/>
                    <a:gd name="T10" fmla="*/ 0 w 5904"/>
                    <a:gd name="T11" fmla="*/ 7590 h 7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04" h="7590">
                      <a:moveTo>
                        <a:pt x="0" y="7590"/>
                      </a:moveTo>
                      <a:lnTo>
                        <a:pt x="0" y="1756"/>
                      </a:lnTo>
                      <a:lnTo>
                        <a:pt x="1757" y="0"/>
                      </a:lnTo>
                      <a:lnTo>
                        <a:pt x="5904" y="0"/>
                      </a:lnTo>
                      <a:lnTo>
                        <a:pt x="5904" y="7590"/>
                      </a:lnTo>
                      <a:lnTo>
                        <a:pt x="0" y="759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Rectangle 62">
                  <a:extLst>
                    <a:ext uri="{FF2B5EF4-FFF2-40B4-BE49-F238E27FC236}">
                      <a16:creationId xmlns:a16="http://schemas.microsoft.com/office/drawing/2014/main" id="{F0A1D7F9-0FC5-4014-89D2-F9E108C37F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3" y="2016"/>
                  <a:ext cx="284" cy="2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63">
                  <a:extLst>
                    <a:ext uri="{FF2B5EF4-FFF2-40B4-BE49-F238E27FC236}">
                      <a16:creationId xmlns:a16="http://schemas.microsoft.com/office/drawing/2014/main" id="{490CE8D8-E28B-4800-BC54-1BE1CD4A62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00" y="1993"/>
                  <a:ext cx="330" cy="330"/>
                </a:xfrm>
                <a:custGeom>
                  <a:avLst/>
                  <a:gdLst>
                    <a:gd name="T0" fmla="*/ 282 w 1982"/>
                    <a:gd name="T1" fmla="*/ 1702 h 1982"/>
                    <a:gd name="T2" fmla="*/ 1701 w 1982"/>
                    <a:gd name="T3" fmla="*/ 1702 h 1982"/>
                    <a:gd name="T4" fmla="*/ 1701 w 1982"/>
                    <a:gd name="T5" fmla="*/ 282 h 1982"/>
                    <a:gd name="T6" fmla="*/ 282 w 1982"/>
                    <a:gd name="T7" fmla="*/ 282 h 1982"/>
                    <a:gd name="T8" fmla="*/ 282 w 1982"/>
                    <a:gd name="T9" fmla="*/ 1702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2"/>
                      </a:moveTo>
                      <a:lnTo>
                        <a:pt x="1701" y="1702"/>
                      </a:lnTo>
                      <a:lnTo>
                        <a:pt x="1701" y="282"/>
                      </a:lnTo>
                      <a:lnTo>
                        <a:pt x="282" y="282"/>
                      </a:lnTo>
                      <a:lnTo>
                        <a:pt x="282" y="1702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4">
                  <a:extLst>
                    <a:ext uri="{FF2B5EF4-FFF2-40B4-BE49-F238E27FC236}">
                      <a16:creationId xmlns:a16="http://schemas.microsoft.com/office/drawing/2014/main" id="{02E1476E-4A47-4F35-9D5A-2459EF8516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4" y="2068"/>
                  <a:ext cx="169" cy="178"/>
                </a:xfrm>
                <a:custGeom>
                  <a:avLst/>
                  <a:gdLst>
                    <a:gd name="T0" fmla="*/ 366 w 1013"/>
                    <a:gd name="T1" fmla="*/ 730 h 1067"/>
                    <a:gd name="T2" fmla="*/ 225 w 1013"/>
                    <a:gd name="T3" fmla="*/ 506 h 1067"/>
                    <a:gd name="T4" fmla="*/ 0 w 1013"/>
                    <a:gd name="T5" fmla="*/ 674 h 1067"/>
                    <a:gd name="T6" fmla="*/ 267 w 1013"/>
                    <a:gd name="T7" fmla="*/ 969 h 1067"/>
                    <a:gd name="T8" fmla="*/ 366 w 1013"/>
                    <a:gd name="T9" fmla="*/ 1067 h 1067"/>
                    <a:gd name="T10" fmla="*/ 436 w 1013"/>
                    <a:gd name="T11" fmla="*/ 969 h 1067"/>
                    <a:gd name="T12" fmla="*/ 1013 w 1013"/>
                    <a:gd name="T13" fmla="*/ 0 h 1067"/>
                    <a:gd name="T14" fmla="*/ 366 w 1013"/>
                    <a:gd name="T15" fmla="*/ 73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7">
                      <a:moveTo>
                        <a:pt x="366" y="730"/>
                      </a:moveTo>
                      <a:lnTo>
                        <a:pt x="225" y="506"/>
                      </a:lnTo>
                      <a:lnTo>
                        <a:pt x="0" y="674"/>
                      </a:lnTo>
                      <a:lnTo>
                        <a:pt x="267" y="969"/>
                      </a:lnTo>
                      <a:lnTo>
                        <a:pt x="366" y="1067"/>
                      </a:lnTo>
                      <a:lnTo>
                        <a:pt x="436" y="969"/>
                      </a:lnTo>
                      <a:lnTo>
                        <a:pt x="1013" y="0"/>
                      </a:lnTo>
                      <a:lnTo>
                        <a:pt x="366" y="730"/>
                      </a:lnTo>
                      <a:close/>
                    </a:path>
                  </a:pathLst>
                </a:custGeom>
                <a:solidFill>
                  <a:srgbClr val="DC6A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5">
                  <a:extLst>
                    <a:ext uri="{FF2B5EF4-FFF2-40B4-BE49-F238E27FC236}">
                      <a16:creationId xmlns:a16="http://schemas.microsoft.com/office/drawing/2014/main" id="{C1E3A5E5-10AF-41B9-8343-0CC44A0BD0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3" y="1574"/>
                  <a:ext cx="284" cy="28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6">
                  <a:extLst>
                    <a:ext uri="{FF2B5EF4-FFF2-40B4-BE49-F238E27FC236}">
                      <a16:creationId xmlns:a16="http://schemas.microsoft.com/office/drawing/2014/main" id="{3473C09D-262D-4756-B280-B80B7090274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00" y="1550"/>
                  <a:ext cx="330" cy="330"/>
                </a:xfrm>
                <a:custGeom>
                  <a:avLst/>
                  <a:gdLst>
                    <a:gd name="T0" fmla="*/ 282 w 1982"/>
                    <a:gd name="T1" fmla="*/ 1701 h 1982"/>
                    <a:gd name="T2" fmla="*/ 1701 w 1982"/>
                    <a:gd name="T3" fmla="*/ 1701 h 1982"/>
                    <a:gd name="T4" fmla="*/ 1701 w 1982"/>
                    <a:gd name="T5" fmla="*/ 281 h 1982"/>
                    <a:gd name="T6" fmla="*/ 282 w 1982"/>
                    <a:gd name="T7" fmla="*/ 281 h 1982"/>
                    <a:gd name="T8" fmla="*/ 282 w 1982"/>
                    <a:gd name="T9" fmla="*/ 1701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1"/>
                      </a:moveTo>
                      <a:lnTo>
                        <a:pt x="1701" y="1701"/>
                      </a:lnTo>
                      <a:lnTo>
                        <a:pt x="1701" y="281"/>
                      </a:lnTo>
                      <a:lnTo>
                        <a:pt x="282" y="281"/>
                      </a:lnTo>
                      <a:lnTo>
                        <a:pt x="282" y="1701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7">
                  <a:extLst>
                    <a:ext uri="{FF2B5EF4-FFF2-40B4-BE49-F238E27FC236}">
                      <a16:creationId xmlns:a16="http://schemas.microsoft.com/office/drawing/2014/main" id="{52E60F4C-56CF-46D2-B856-0E4D332DF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4" y="1627"/>
                  <a:ext cx="169" cy="179"/>
                </a:xfrm>
                <a:custGeom>
                  <a:avLst/>
                  <a:gdLst>
                    <a:gd name="T0" fmla="*/ 366 w 1013"/>
                    <a:gd name="T1" fmla="*/ 717 h 1069"/>
                    <a:gd name="T2" fmla="*/ 225 w 1013"/>
                    <a:gd name="T3" fmla="*/ 492 h 1069"/>
                    <a:gd name="T4" fmla="*/ 0 w 1013"/>
                    <a:gd name="T5" fmla="*/ 661 h 1069"/>
                    <a:gd name="T6" fmla="*/ 267 w 1013"/>
                    <a:gd name="T7" fmla="*/ 956 h 1069"/>
                    <a:gd name="T8" fmla="*/ 366 w 1013"/>
                    <a:gd name="T9" fmla="*/ 1069 h 1069"/>
                    <a:gd name="T10" fmla="*/ 436 w 1013"/>
                    <a:gd name="T11" fmla="*/ 956 h 1069"/>
                    <a:gd name="T12" fmla="*/ 1013 w 1013"/>
                    <a:gd name="T13" fmla="*/ 0 h 1069"/>
                    <a:gd name="T14" fmla="*/ 366 w 1013"/>
                    <a:gd name="T15" fmla="*/ 717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9">
                      <a:moveTo>
                        <a:pt x="366" y="717"/>
                      </a:moveTo>
                      <a:lnTo>
                        <a:pt x="225" y="492"/>
                      </a:lnTo>
                      <a:lnTo>
                        <a:pt x="0" y="661"/>
                      </a:lnTo>
                      <a:lnTo>
                        <a:pt x="267" y="956"/>
                      </a:lnTo>
                      <a:lnTo>
                        <a:pt x="366" y="1069"/>
                      </a:lnTo>
                      <a:lnTo>
                        <a:pt x="436" y="956"/>
                      </a:lnTo>
                      <a:lnTo>
                        <a:pt x="1013" y="0"/>
                      </a:lnTo>
                      <a:lnTo>
                        <a:pt x="366" y="717"/>
                      </a:lnTo>
                      <a:close/>
                    </a:path>
                  </a:pathLst>
                </a:custGeom>
                <a:solidFill>
                  <a:srgbClr val="DC6A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Rectangle 68">
                  <a:extLst>
                    <a:ext uri="{FF2B5EF4-FFF2-40B4-BE49-F238E27FC236}">
                      <a16:creationId xmlns:a16="http://schemas.microsoft.com/office/drawing/2014/main" id="{473903D1-8813-423F-9F64-331FA423F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1620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Rectangle 69">
                  <a:extLst>
                    <a:ext uri="{FF2B5EF4-FFF2-40B4-BE49-F238E27FC236}">
                      <a16:creationId xmlns:a16="http://schemas.microsoft.com/office/drawing/2014/main" id="{471A65A7-56F3-40C5-8548-C04028C80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Rectangle 70">
                  <a:extLst>
                    <a:ext uri="{FF2B5EF4-FFF2-40B4-BE49-F238E27FC236}">
                      <a16:creationId xmlns:a16="http://schemas.microsoft.com/office/drawing/2014/main" id="{E21D4DA7-6790-4CF0-9432-2EFA489206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8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Rectangle 71">
                  <a:extLst>
                    <a:ext uri="{FF2B5EF4-FFF2-40B4-BE49-F238E27FC236}">
                      <a16:creationId xmlns:a16="http://schemas.microsoft.com/office/drawing/2014/main" id="{5A310F3C-AA54-4F11-BAD8-6087D5627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1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Rectangle 72">
                  <a:extLst>
                    <a:ext uri="{FF2B5EF4-FFF2-40B4-BE49-F238E27FC236}">
                      <a16:creationId xmlns:a16="http://schemas.microsoft.com/office/drawing/2014/main" id="{2C0732F9-5FCF-4B4F-9DAB-062BD6480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2061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Rectangle 73">
                  <a:extLst>
                    <a:ext uri="{FF2B5EF4-FFF2-40B4-BE49-F238E27FC236}">
                      <a16:creationId xmlns:a16="http://schemas.microsoft.com/office/drawing/2014/main" id="{E4C1C695-1178-46C7-874A-BF3AE29D2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2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Rectangle 74">
                  <a:extLst>
                    <a:ext uri="{FF2B5EF4-FFF2-40B4-BE49-F238E27FC236}">
                      <a16:creationId xmlns:a16="http://schemas.microsoft.com/office/drawing/2014/main" id="{AC5EFAF6-3705-41E2-9C56-D573D2A7FA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8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Rectangle 75">
                  <a:extLst>
                    <a:ext uri="{FF2B5EF4-FFF2-40B4-BE49-F238E27FC236}">
                      <a16:creationId xmlns:a16="http://schemas.microsoft.com/office/drawing/2014/main" id="{69DC54EE-BCF9-4802-93F7-D3FB1A9D81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1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6">
                  <a:extLst>
                    <a:ext uri="{FF2B5EF4-FFF2-40B4-BE49-F238E27FC236}">
                      <a16:creationId xmlns:a16="http://schemas.microsoft.com/office/drawing/2014/main" id="{A351A6AD-AFA5-4A51-A517-ACEF4B8B1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0" y="1187"/>
                  <a:ext cx="293" cy="293"/>
                </a:xfrm>
                <a:custGeom>
                  <a:avLst/>
                  <a:gdLst>
                    <a:gd name="T0" fmla="*/ 1757 w 1757"/>
                    <a:gd name="T1" fmla="*/ 1756 h 1756"/>
                    <a:gd name="T2" fmla="*/ 1757 w 1757"/>
                    <a:gd name="T3" fmla="*/ 0 h 1756"/>
                    <a:gd name="T4" fmla="*/ 0 w 1757"/>
                    <a:gd name="T5" fmla="*/ 1756 h 1756"/>
                    <a:gd name="T6" fmla="*/ 1757 w 1757"/>
                    <a:gd name="T7" fmla="*/ 1756 h 1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57" h="1756">
                      <a:moveTo>
                        <a:pt x="1757" y="1756"/>
                      </a:moveTo>
                      <a:lnTo>
                        <a:pt x="1757" y="0"/>
                      </a:lnTo>
                      <a:lnTo>
                        <a:pt x="0" y="1756"/>
                      </a:lnTo>
                      <a:lnTo>
                        <a:pt x="1757" y="1756"/>
                      </a:lnTo>
                      <a:close/>
                    </a:path>
                  </a:pathLst>
                </a:custGeom>
                <a:solidFill>
                  <a:srgbClr val="FD61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Rectangle 77">
                  <a:extLst>
                    <a:ext uri="{FF2B5EF4-FFF2-40B4-BE49-F238E27FC236}">
                      <a16:creationId xmlns:a16="http://schemas.microsoft.com/office/drawing/2014/main" id="{0861C04C-5FED-4D7D-8A17-69546F5ABB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6" y="1311"/>
                  <a:ext cx="43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5E76435-0097-4497-920B-659A29B77D75}"/>
                </a:ext>
              </a:extLst>
            </p:cNvPr>
            <p:cNvGrpSpPr/>
            <p:nvPr/>
          </p:nvGrpSpPr>
          <p:grpSpPr>
            <a:xfrm>
              <a:off x="3756289" y="1984422"/>
              <a:ext cx="271867" cy="271936"/>
              <a:chOff x="5291883" y="324758"/>
              <a:chExt cx="396000" cy="396101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D05EEE5D-361E-4CA6-9C48-907999B1F80A}"/>
                  </a:ext>
                </a:extLst>
              </p:cNvPr>
              <p:cNvSpPr/>
              <p:nvPr/>
            </p:nvSpPr>
            <p:spPr>
              <a:xfrm>
                <a:off x="5291883" y="324758"/>
                <a:ext cx="396000" cy="396101"/>
              </a:xfrm>
              <a:prstGeom prst="ellipse">
                <a:avLst/>
              </a:prstGeom>
              <a:solidFill>
                <a:srgbClr val="6ADFCD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000" b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14E6D59E-F3A5-4B84-A921-50D44741CE9E}"/>
                  </a:ext>
                </a:extLst>
              </p:cNvPr>
              <p:cNvGrpSpPr/>
              <p:nvPr/>
            </p:nvGrpSpPr>
            <p:grpSpPr>
              <a:xfrm>
                <a:off x="5377954" y="420107"/>
                <a:ext cx="192375" cy="220760"/>
                <a:chOff x="5925324" y="-356011"/>
                <a:chExt cx="192375" cy="220760"/>
              </a:xfrm>
            </p:grpSpPr>
            <p:sp>
              <p:nvSpPr>
                <p:cNvPr id="58" name="Rectangle 43">
                  <a:extLst>
                    <a:ext uri="{FF2B5EF4-FFF2-40B4-BE49-F238E27FC236}">
                      <a16:creationId xmlns:a16="http://schemas.microsoft.com/office/drawing/2014/main" id="{9A16408C-A3D2-4A0F-8964-FB6CC72104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422" y="-194522"/>
                  <a:ext cx="69272" cy="3412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44">
                  <a:extLst>
                    <a:ext uri="{FF2B5EF4-FFF2-40B4-BE49-F238E27FC236}">
                      <a16:creationId xmlns:a16="http://schemas.microsoft.com/office/drawing/2014/main" id="{699281CD-54E2-429B-8550-E563DC8869E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05039" y="-198052"/>
                  <a:ext cx="76185" cy="40740"/>
                </a:xfrm>
                <a:custGeom>
                  <a:avLst/>
                  <a:gdLst>
                    <a:gd name="T0" fmla="*/ 282 w 3109"/>
                    <a:gd name="T1" fmla="*/ 1379 h 1660"/>
                    <a:gd name="T2" fmla="*/ 2827 w 3109"/>
                    <a:gd name="T3" fmla="*/ 1379 h 1660"/>
                    <a:gd name="T4" fmla="*/ 2827 w 3109"/>
                    <a:gd name="T5" fmla="*/ 267 h 1660"/>
                    <a:gd name="T6" fmla="*/ 282 w 3109"/>
                    <a:gd name="T7" fmla="*/ 267 h 1660"/>
                    <a:gd name="T8" fmla="*/ 282 w 3109"/>
                    <a:gd name="T9" fmla="*/ 1379 h 1660"/>
                    <a:gd name="T10" fmla="*/ 3109 w 3109"/>
                    <a:gd name="T11" fmla="*/ 1660 h 1660"/>
                    <a:gd name="T12" fmla="*/ 0 w 3109"/>
                    <a:gd name="T13" fmla="*/ 1660 h 1660"/>
                    <a:gd name="T14" fmla="*/ 0 w 3109"/>
                    <a:gd name="T15" fmla="*/ 0 h 1660"/>
                    <a:gd name="T16" fmla="*/ 3109 w 3109"/>
                    <a:gd name="T17" fmla="*/ 0 h 1660"/>
                    <a:gd name="T18" fmla="*/ 3109 w 3109"/>
                    <a:gd name="T19" fmla="*/ 1660 h 1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09" h="1660">
                      <a:moveTo>
                        <a:pt x="282" y="1379"/>
                      </a:moveTo>
                      <a:lnTo>
                        <a:pt x="2827" y="1379"/>
                      </a:lnTo>
                      <a:lnTo>
                        <a:pt x="2827" y="267"/>
                      </a:lnTo>
                      <a:lnTo>
                        <a:pt x="282" y="267"/>
                      </a:lnTo>
                      <a:lnTo>
                        <a:pt x="282" y="1379"/>
                      </a:lnTo>
                      <a:close/>
                      <a:moveTo>
                        <a:pt x="3109" y="1660"/>
                      </a:moveTo>
                      <a:lnTo>
                        <a:pt x="0" y="1660"/>
                      </a:lnTo>
                      <a:lnTo>
                        <a:pt x="0" y="0"/>
                      </a:lnTo>
                      <a:lnTo>
                        <a:pt x="3109" y="0"/>
                      </a:lnTo>
                      <a:lnTo>
                        <a:pt x="3109" y="166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45">
                  <a:extLst>
                    <a:ext uri="{FF2B5EF4-FFF2-40B4-BE49-F238E27FC236}">
                      <a16:creationId xmlns:a16="http://schemas.microsoft.com/office/drawing/2014/main" id="{0F4A1AB9-C5B2-40B1-8C2B-5DCAD8A7E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1218" y="-159665"/>
                  <a:ext cx="43387" cy="21032"/>
                </a:xfrm>
                <a:custGeom>
                  <a:avLst/>
                  <a:gdLst>
                    <a:gd name="T0" fmla="*/ 1772 w 1772"/>
                    <a:gd name="T1" fmla="*/ 0 h 858"/>
                    <a:gd name="T2" fmla="*/ 0 w 1772"/>
                    <a:gd name="T3" fmla="*/ 0 h 858"/>
                    <a:gd name="T4" fmla="*/ 0 w 1772"/>
                    <a:gd name="T5" fmla="*/ 422 h 858"/>
                    <a:gd name="T6" fmla="*/ 1 w 1772"/>
                    <a:gd name="T7" fmla="*/ 466 h 858"/>
                    <a:gd name="T8" fmla="*/ 19 w 1772"/>
                    <a:gd name="T9" fmla="*/ 552 h 858"/>
                    <a:gd name="T10" fmla="*/ 53 w 1772"/>
                    <a:gd name="T11" fmla="*/ 630 h 858"/>
                    <a:gd name="T12" fmla="*/ 99 w 1772"/>
                    <a:gd name="T13" fmla="*/ 699 h 858"/>
                    <a:gd name="T14" fmla="*/ 160 w 1772"/>
                    <a:gd name="T15" fmla="*/ 759 h 858"/>
                    <a:gd name="T16" fmla="*/ 229 w 1772"/>
                    <a:gd name="T17" fmla="*/ 806 h 858"/>
                    <a:gd name="T18" fmla="*/ 307 w 1772"/>
                    <a:gd name="T19" fmla="*/ 839 h 858"/>
                    <a:gd name="T20" fmla="*/ 392 w 1772"/>
                    <a:gd name="T21" fmla="*/ 857 h 858"/>
                    <a:gd name="T22" fmla="*/ 436 w 1772"/>
                    <a:gd name="T23" fmla="*/ 858 h 858"/>
                    <a:gd name="T24" fmla="*/ 1322 w 1772"/>
                    <a:gd name="T25" fmla="*/ 858 h 858"/>
                    <a:gd name="T26" fmla="*/ 1367 w 1772"/>
                    <a:gd name="T27" fmla="*/ 857 h 858"/>
                    <a:gd name="T28" fmla="*/ 1452 w 1772"/>
                    <a:gd name="T29" fmla="*/ 839 h 858"/>
                    <a:gd name="T30" fmla="*/ 1530 w 1772"/>
                    <a:gd name="T31" fmla="*/ 806 h 858"/>
                    <a:gd name="T32" fmla="*/ 1599 w 1772"/>
                    <a:gd name="T33" fmla="*/ 759 h 858"/>
                    <a:gd name="T34" fmla="*/ 1659 w 1772"/>
                    <a:gd name="T35" fmla="*/ 699 h 858"/>
                    <a:gd name="T36" fmla="*/ 1706 w 1772"/>
                    <a:gd name="T37" fmla="*/ 630 h 858"/>
                    <a:gd name="T38" fmla="*/ 1740 w 1772"/>
                    <a:gd name="T39" fmla="*/ 552 h 858"/>
                    <a:gd name="T40" fmla="*/ 1757 w 1772"/>
                    <a:gd name="T41" fmla="*/ 466 h 858"/>
                    <a:gd name="T42" fmla="*/ 1759 w 1772"/>
                    <a:gd name="T43" fmla="*/ 422 h 858"/>
                    <a:gd name="T44" fmla="*/ 1759 w 1772"/>
                    <a:gd name="T45" fmla="*/ 0 h 858"/>
                    <a:gd name="T46" fmla="*/ 1772 w 1772"/>
                    <a:gd name="T47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72" h="858">
                      <a:moveTo>
                        <a:pt x="1772" y="0"/>
                      </a:moveTo>
                      <a:lnTo>
                        <a:pt x="0" y="0"/>
                      </a:lnTo>
                      <a:lnTo>
                        <a:pt x="0" y="422"/>
                      </a:lnTo>
                      <a:lnTo>
                        <a:pt x="1" y="466"/>
                      </a:lnTo>
                      <a:lnTo>
                        <a:pt x="19" y="552"/>
                      </a:lnTo>
                      <a:lnTo>
                        <a:pt x="53" y="630"/>
                      </a:lnTo>
                      <a:lnTo>
                        <a:pt x="99" y="699"/>
                      </a:lnTo>
                      <a:lnTo>
                        <a:pt x="160" y="759"/>
                      </a:lnTo>
                      <a:lnTo>
                        <a:pt x="229" y="806"/>
                      </a:lnTo>
                      <a:lnTo>
                        <a:pt x="307" y="839"/>
                      </a:lnTo>
                      <a:lnTo>
                        <a:pt x="392" y="857"/>
                      </a:lnTo>
                      <a:lnTo>
                        <a:pt x="436" y="858"/>
                      </a:lnTo>
                      <a:lnTo>
                        <a:pt x="1322" y="858"/>
                      </a:lnTo>
                      <a:lnTo>
                        <a:pt x="1367" y="857"/>
                      </a:lnTo>
                      <a:lnTo>
                        <a:pt x="1452" y="839"/>
                      </a:lnTo>
                      <a:lnTo>
                        <a:pt x="1530" y="806"/>
                      </a:lnTo>
                      <a:lnTo>
                        <a:pt x="1599" y="759"/>
                      </a:lnTo>
                      <a:lnTo>
                        <a:pt x="1659" y="699"/>
                      </a:lnTo>
                      <a:lnTo>
                        <a:pt x="1706" y="630"/>
                      </a:lnTo>
                      <a:lnTo>
                        <a:pt x="1740" y="552"/>
                      </a:lnTo>
                      <a:lnTo>
                        <a:pt x="1757" y="466"/>
                      </a:lnTo>
                      <a:lnTo>
                        <a:pt x="1759" y="422"/>
                      </a:lnTo>
                      <a:lnTo>
                        <a:pt x="1759" y="0"/>
                      </a:lnTo>
                      <a:lnTo>
                        <a:pt x="17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46">
                  <a:extLst>
                    <a:ext uri="{FF2B5EF4-FFF2-40B4-BE49-F238E27FC236}">
                      <a16:creationId xmlns:a16="http://schemas.microsoft.com/office/drawing/2014/main" id="{2F3614FB-47FD-4A98-904F-12E9D34433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129" y="-163195"/>
                  <a:ext cx="50300" cy="27944"/>
                </a:xfrm>
                <a:custGeom>
                  <a:avLst/>
                  <a:gdLst>
                    <a:gd name="T0" fmla="*/ 267 w 2054"/>
                    <a:gd name="T1" fmla="*/ 280 h 1139"/>
                    <a:gd name="T2" fmla="*/ 267 w 2054"/>
                    <a:gd name="T3" fmla="*/ 562 h 1139"/>
                    <a:gd name="T4" fmla="*/ 268 w 2054"/>
                    <a:gd name="T5" fmla="*/ 594 h 1139"/>
                    <a:gd name="T6" fmla="*/ 280 w 2054"/>
                    <a:gd name="T7" fmla="*/ 652 h 1139"/>
                    <a:gd name="T8" fmla="*/ 304 w 2054"/>
                    <a:gd name="T9" fmla="*/ 705 h 1139"/>
                    <a:gd name="T10" fmla="*/ 337 w 2054"/>
                    <a:gd name="T11" fmla="*/ 753 h 1139"/>
                    <a:gd name="T12" fmla="*/ 377 w 2054"/>
                    <a:gd name="T13" fmla="*/ 792 h 1139"/>
                    <a:gd name="T14" fmla="*/ 425 w 2054"/>
                    <a:gd name="T15" fmla="*/ 824 h 1139"/>
                    <a:gd name="T16" fmla="*/ 478 w 2054"/>
                    <a:gd name="T17" fmla="*/ 845 h 1139"/>
                    <a:gd name="T18" fmla="*/ 533 w 2054"/>
                    <a:gd name="T19" fmla="*/ 856 h 1139"/>
                    <a:gd name="T20" fmla="*/ 562 w 2054"/>
                    <a:gd name="T21" fmla="*/ 857 h 1139"/>
                    <a:gd name="T22" fmla="*/ 1448 w 2054"/>
                    <a:gd name="T23" fmla="*/ 857 h 1139"/>
                    <a:gd name="T24" fmla="*/ 1480 w 2054"/>
                    <a:gd name="T25" fmla="*/ 856 h 1139"/>
                    <a:gd name="T26" fmla="*/ 1539 w 2054"/>
                    <a:gd name="T27" fmla="*/ 844 h 1139"/>
                    <a:gd name="T28" fmla="*/ 1591 w 2054"/>
                    <a:gd name="T29" fmla="*/ 820 h 1139"/>
                    <a:gd name="T30" fmla="*/ 1639 w 2054"/>
                    <a:gd name="T31" fmla="*/ 788 h 1139"/>
                    <a:gd name="T32" fmla="*/ 1678 w 2054"/>
                    <a:gd name="T33" fmla="*/ 747 h 1139"/>
                    <a:gd name="T34" fmla="*/ 1710 w 2054"/>
                    <a:gd name="T35" fmla="*/ 699 h 1139"/>
                    <a:gd name="T36" fmla="*/ 1732 w 2054"/>
                    <a:gd name="T37" fmla="*/ 646 h 1139"/>
                    <a:gd name="T38" fmla="*/ 1742 w 2054"/>
                    <a:gd name="T39" fmla="*/ 590 h 1139"/>
                    <a:gd name="T40" fmla="*/ 1743 w 2054"/>
                    <a:gd name="T41" fmla="*/ 562 h 1139"/>
                    <a:gd name="T42" fmla="*/ 1743 w 2054"/>
                    <a:gd name="T43" fmla="*/ 280 h 1139"/>
                    <a:gd name="T44" fmla="*/ 267 w 2054"/>
                    <a:gd name="T45" fmla="*/ 280 h 1139"/>
                    <a:gd name="T46" fmla="*/ 1463 w 2054"/>
                    <a:gd name="T47" fmla="*/ 1139 h 1139"/>
                    <a:gd name="T48" fmla="*/ 577 w 2054"/>
                    <a:gd name="T49" fmla="*/ 1139 h 1139"/>
                    <a:gd name="T50" fmla="*/ 546 w 2054"/>
                    <a:gd name="T51" fmla="*/ 1138 h 1139"/>
                    <a:gd name="T52" fmla="*/ 487 w 2054"/>
                    <a:gd name="T53" fmla="*/ 1132 h 1139"/>
                    <a:gd name="T54" fmla="*/ 430 w 2054"/>
                    <a:gd name="T55" fmla="*/ 1120 h 1139"/>
                    <a:gd name="T56" fmla="*/ 376 w 2054"/>
                    <a:gd name="T57" fmla="*/ 1103 h 1139"/>
                    <a:gd name="T58" fmla="*/ 324 w 2054"/>
                    <a:gd name="T59" fmla="*/ 1080 h 1139"/>
                    <a:gd name="T60" fmla="*/ 275 w 2054"/>
                    <a:gd name="T61" fmla="*/ 1054 h 1139"/>
                    <a:gd name="T62" fmla="*/ 229 w 2054"/>
                    <a:gd name="T63" fmla="*/ 1022 h 1139"/>
                    <a:gd name="T64" fmla="*/ 186 w 2054"/>
                    <a:gd name="T65" fmla="*/ 986 h 1139"/>
                    <a:gd name="T66" fmla="*/ 147 w 2054"/>
                    <a:gd name="T67" fmla="*/ 946 h 1139"/>
                    <a:gd name="T68" fmla="*/ 113 w 2054"/>
                    <a:gd name="T69" fmla="*/ 904 h 1139"/>
                    <a:gd name="T70" fmla="*/ 82 w 2054"/>
                    <a:gd name="T71" fmla="*/ 857 h 1139"/>
                    <a:gd name="T72" fmla="*/ 56 w 2054"/>
                    <a:gd name="T73" fmla="*/ 808 h 1139"/>
                    <a:gd name="T74" fmla="*/ 33 w 2054"/>
                    <a:gd name="T75" fmla="*/ 757 h 1139"/>
                    <a:gd name="T76" fmla="*/ 18 w 2054"/>
                    <a:gd name="T77" fmla="*/ 703 h 1139"/>
                    <a:gd name="T78" fmla="*/ 6 w 2054"/>
                    <a:gd name="T79" fmla="*/ 647 h 1139"/>
                    <a:gd name="T80" fmla="*/ 0 w 2054"/>
                    <a:gd name="T81" fmla="*/ 590 h 1139"/>
                    <a:gd name="T82" fmla="*/ 0 w 2054"/>
                    <a:gd name="T83" fmla="*/ 562 h 1139"/>
                    <a:gd name="T84" fmla="*/ 0 w 2054"/>
                    <a:gd name="T85" fmla="*/ 0 h 1139"/>
                    <a:gd name="T86" fmla="*/ 2054 w 2054"/>
                    <a:gd name="T87" fmla="*/ 0 h 1139"/>
                    <a:gd name="T88" fmla="*/ 2054 w 2054"/>
                    <a:gd name="T89" fmla="*/ 562 h 1139"/>
                    <a:gd name="T90" fmla="*/ 2051 w 2054"/>
                    <a:gd name="T91" fmla="*/ 593 h 1139"/>
                    <a:gd name="T92" fmla="*/ 2043 w 2054"/>
                    <a:gd name="T93" fmla="*/ 651 h 1139"/>
                    <a:gd name="T94" fmla="*/ 2030 w 2054"/>
                    <a:gd name="T95" fmla="*/ 708 h 1139"/>
                    <a:gd name="T96" fmla="*/ 2011 w 2054"/>
                    <a:gd name="T97" fmla="*/ 762 h 1139"/>
                    <a:gd name="T98" fmla="*/ 1988 w 2054"/>
                    <a:gd name="T99" fmla="*/ 814 h 1139"/>
                    <a:gd name="T100" fmla="*/ 1961 w 2054"/>
                    <a:gd name="T101" fmla="*/ 864 h 1139"/>
                    <a:gd name="T102" fmla="*/ 1929 w 2054"/>
                    <a:gd name="T103" fmla="*/ 909 h 1139"/>
                    <a:gd name="T104" fmla="*/ 1893 w 2054"/>
                    <a:gd name="T105" fmla="*/ 952 h 1139"/>
                    <a:gd name="T106" fmla="*/ 1854 w 2054"/>
                    <a:gd name="T107" fmla="*/ 990 h 1139"/>
                    <a:gd name="T108" fmla="*/ 1811 w 2054"/>
                    <a:gd name="T109" fmla="*/ 1026 h 1139"/>
                    <a:gd name="T110" fmla="*/ 1764 w 2054"/>
                    <a:gd name="T111" fmla="*/ 1057 h 1139"/>
                    <a:gd name="T112" fmla="*/ 1715 w 2054"/>
                    <a:gd name="T113" fmla="*/ 1083 h 1139"/>
                    <a:gd name="T114" fmla="*/ 1663 w 2054"/>
                    <a:gd name="T115" fmla="*/ 1104 h 1139"/>
                    <a:gd name="T116" fmla="*/ 1608 w 2054"/>
                    <a:gd name="T117" fmla="*/ 1121 h 1139"/>
                    <a:gd name="T118" fmla="*/ 1551 w 2054"/>
                    <a:gd name="T119" fmla="*/ 1133 h 1139"/>
                    <a:gd name="T120" fmla="*/ 1492 w 2054"/>
                    <a:gd name="T121" fmla="*/ 1138 h 1139"/>
                    <a:gd name="T122" fmla="*/ 1463 w 2054"/>
                    <a:gd name="T123" fmla="*/ 1139 h 1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054" h="1139">
                      <a:moveTo>
                        <a:pt x="267" y="280"/>
                      </a:moveTo>
                      <a:lnTo>
                        <a:pt x="267" y="562"/>
                      </a:lnTo>
                      <a:lnTo>
                        <a:pt x="268" y="594"/>
                      </a:lnTo>
                      <a:lnTo>
                        <a:pt x="280" y="652"/>
                      </a:lnTo>
                      <a:lnTo>
                        <a:pt x="304" y="705"/>
                      </a:lnTo>
                      <a:lnTo>
                        <a:pt x="337" y="753"/>
                      </a:lnTo>
                      <a:lnTo>
                        <a:pt x="377" y="792"/>
                      </a:lnTo>
                      <a:lnTo>
                        <a:pt x="425" y="824"/>
                      </a:lnTo>
                      <a:lnTo>
                        <a:pt x="478" y="845"/>
                      </a:lnTo>
                      <a:lnTo>
                        <a:pt x="533" y="856"/>
                      </a:lnTo>
                      <a:lnTo>
                        <a:pt x="562" y="857"/>
                      </a:lnTo>
                      <a:lnTo>
                        <a:pt x="1448" y="857"/>
                      </a:lnTo>
                      <a:lnTo>
                        <a:pt x="1480" y="856"/>
                      </a:lnTo>
                      <a:lnTo>
                        <a:pt x="1539" y="844"/>
                      </a:lnTo>
                      <a:lnTo>
                        <a:pt x="1591" y="820"/>
                      </a:lnTo>
                      <a:lnTo>
                        <a:pt x="1639" y="788"/>
                      </a:lnTo>
                      <a:lnTo>
                        <a:pt x="1678" y="747"/>
                      </a:lnTo>
                      <a:lnTo>
                        <a:pt x="1710" y="699"/>
                      </a:lnTo>
                      <a:lnTo>
                        <a:pt x="1732" y="646"/>
                      </a:lnTo>
                      <a:lnTo>
                        <a:pt x="1742" y="590"/>
                      </a:lnTo>
                      <a:lnTo>
                        <a:pt x="1743" y="562"/>
                      </a:lnTo>
                      <a:lnTo>
                        <a:pt x="1743" y="280"/>
                      </a:lnTo>
                      <a:lnTo>
                        <a:pt x="267" y="280"/>
                      </a:lnTo>
                      <a:close/>
                      <a:moveTo>
                        <a:pt x="1463" y="1139"/>
                      </a:moveTo>
                      <a:lnTo>
                        <a:pt x="577" y="1139"/>
                      </a:lnTo>
                      <a:lnTo>
                        <a:pt x="546" y="1138"/>
                      </a:lnTo>
                      <a:lnTo>
                        <a:pt x="487" y="1132"/>
                      </a:lnTo>
                      <a:lnTo>
                        <a:pt x="430" y="1120"/>
                      </a:lnTo>
                      <a:lnTo>
                        <a:pt x="376" y="1103"/>
                      </a:lnTo>
                      <a:lnTo>
                        <a:pt x="324" y="1080"/>
                      </a:lnTo>
                      <a:lnTo>
                        <a:pt x="275" y="1054"/>
                      </a:lnTo>
                      <a:lnTo>
                        <a:pt x="229" y="1022"/>
                      </a:lnTo>
                      <a:lnTo>
                        <a:pt x="186" y="986"/>
                      </a:lnTo>
                      <a:lnTo>
                        <a:pt x="147" y="946"/>
                      </a:lnTo>
                      <a:lnTo>
                        <a:pt x="113" y="904"/>
                      </a:lnTo>
                      <a:lnTo>
                        <a:pt x="82" y="857"/>
                      </a:lnTo>
                      <a:lnTo>
                        <a:pt x="56" y="808"/>
                      </a:lnTo>
                      <a:lnTo>
                        <a:pt x="33" y="757"/>
                      </a:lnTo>
                      <a:lnTo>
                        <a:pt x="18" y="703"/>
                      </a:lnTo>
                      <a:lnTo>
                        <a:pt x="6" y="647"/>
                      </a:lnTo>
                      <a:lnTo>
                        <a:pt x="0" y="590"/>
                      </a:lnTo>
                      <a:lnTo>
                        <a:pt x="0" y="562"/>
                      </a:lnTo>
                      <a:lnTo>
                        <a:pt x="0" y="0"/>
                      </a:lnTo>
                      <a:lnTo>
                        <a:pt x="2054" y="0"/>
                      </a:lnTo>
                      <a:lnTo>
                        <a:pt x="2054" y="562"/>
                      </a:lnTo>
                      <a:lnTo>
                        <a:pt x="2051" y="593"/>
                      </a:lnTo>
                      <a:lnTo>
                        <a:pt x="2043" y="651"/>
                      </a:lnTo>
                      <a:lnTo>
                        <a:pt x="2030" y="708"/>
                      </a:lnTo>
                      <a:lnTo>
                        <a:pt x="2011" y="762"/>
                      </a:lnTo>
                      <a:lnTo>
                        <a:pt x="1988" y="814"/>
                      </a:lnTo>
                      <a:lnTo>
                        <a:pt x="1961" y="864"/>
                      </a:lnTo>
                      <a:lnTo>
                        <a:pt x="1929" y="909"/>
                      </a:lnTo>
                      <a:lnTo>
                        <a:pt x="1893" y="952"/>
                      </a:lnTo>
                      <a:lnTo>
                        <a:pt x="1854" y="990"/>
                      </a:lnTo>
                      <a:lnTo>
                        <a:pt x="1811" y="1026"/>
                      </a:lnTo>
                      <a:lnTo>
                        <a:pt x="1764" y="1057"/>
                      </a:lnTo>
                      <a:lnTo>
                        <a:pt x="1715" y="1083"/>
                      </a:lnTo>
                      <a:lnTo>
                        <a:pt x="1663" y="1104"/>
                      </a:lnTo>
                      <a:lnTo>
                        <a:pt x="1608" y="1121"/>
                      </a:lnTo>
                      <a:lnTo>
                        <a:pt x="1551" y="1133"/>
                      </a:lnTo>
                      <a:lnTo>
                        <a:pt x="1492" y="1138"/>
                      </a:lnTo>
                      <a:lnTo>
                        <a:pt x="1463" y="113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47">
                  <a:extLst>
                    <a:ext uri="{FF2B5EF4-FFF2-40B4-BE49-F238E27FC236}">
                      <a16:creationId xmlns:a16="http://schemas.microsoft.com/office/drawing/2014/main" id="{8FB6B121-57D2-46CD-8ED3-05D2CB9D09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1653" y="-352481"/>
                  <a:ext cx="142663" cy="157665"/>
                </a:xfrm>
                <a:custGeom>
                  <a:avLst/>
                  <a:gdLst>
                    <a:gd name="T0" fmla="*/ 5818 w 5819"/>
                    <a:gd name="T1" fmla="*/ 2879 h 6432"/>
                    <a:gd name="T2" fmla="*/ 5794 w 5819"/>
                    <a:gd name="T3" fmla="*/ 2568 h 6432"/>
                    <a:gd name="T4" fmla="*/ 5741 w 5819"/>
                    <a:gd name="T5" fmla="*/ 2268 h 6432"/>
                    <a:gd name="T6" fmla="*/ 5657 w 5819"/>
                    <a:gd name="T7" fmla="*/ 1980 h 6432"/>
                    <a:gd name="T8" fmla="*/ 5548 w 5819"/>
                    <a:gd name="T9" fmla="*/ 1704 h 6432"/>
                    <a:gd name="T10" fmla="*/ 5412 w 5819"/>
                    <a:gd name="T11" fmla="*/ 1444 h 6432"/>
                    <a:gd name="T12" fmla="*/ 5252 w 5819"/>
                    <a:gd name="T13" fmla="*/ 1199 h 6432"/>
                    <a:gd name="T14" fmla="*/ 5071 w 5819"/>
                    <a:gd name="T15" fmla="*/ 972 h 6432"/>
                    <a:gd name="T16" fmla="*/ 4868 w 5819"/>
                    <a:gd name="T17" fmla="*/ 765 h 6432"/>
                    <a:gd name="T18" fmla="*/ 4646 w 5819"/>
                    <a:gd name="T19" fmla="*/ 580 h 6432"/>
                    <a:gd name="T20" fmla="*/ 4406 w 5819"/>
                    <a:gd name="T21" fmla="*/ 417 h 6432"/>
                    <a:gd name="T22" fmla="*/ 4151 w 5819"/>
                    <a:gd name="T23" fmla="*/ 279 h 6432"/>
                    <a:gd name="T24" fmla="*/ 3881 w 5819"/>
                    <a:gd name="T25" fmla="*/ 166 h 6432"/>
                    <a:gd name="T26" fmla="*/ 3598 w 5819"/>
                    <a:gd name="T27" fmla="*/ 81 h 6432"/>
                    <a:gd name="T28" fmla="*/ 3304 w 5819"/>
                    <a:gd name="T29" fmla="*/ 26 h 6432"/>
                    <a:gd name="T30" fmla="*/ 3000 w 5819"/>
                    <a:gd name="T31" fmla="*/ 0 h 6432"/>
                    <a:gd name="T32" fmla="*/ 2767 w 5819"/>
                    <a:gd name="T33" fmla="*/ 4 h 6432"/>
                    <a:gd name="T34" fmla="*/ 2567 w 5819"/>
                    <a:gd name="T35" fmla="*/ 20 h 6432"/>
                    <a:gd name="T36" fmla="*/ 2306 w 5819"/>
                    <a:gd name="T37" fmla="*/ 65 h 6432"/>
                    <a:gd name="T38" fmla="*/ 2052 w 5819"/>
                    <a:gd name="T39" fmla="*/ 132 h 6432"/>
                    <a:gd name="T40" fmla="*/ 1808 w 5819"/>
                    <a:gd name="T41" fmla="*/ 223 h 6432"/>
                    <a:gd name="T42" fmla="*/ 1574 w 5819"/>
                    <a:gd name="T43" fmla="*/ 335 h 6432"/>
                    <a:gd name="T44" fmla="*/ 1351 w 5819"/>
                    <a:gd name="T45" fmla="*/ 466 h 6432"/>
                    <a:gd name="T46" fmla="*/ 1140 w 5819"/>
                    <a:gd name="T47" fmla="*/ 617 h 6432"/>
                    <a:gd name="T48" fmla="*/ 944 w 5819"/>
                    <a:gd name="T49" fmla="*/ 785 h 6432"/>
                    <a:gd name="T50" fmla="*/ 763 w 5819"/>
                    <a:gd name="T51" fmla="*/ 970 h 6432"/>
                    <a:gd name="T52" fmla="*/ 598 w 5819"/>
                    <a:gd name="T53" fmla="*/ 1169 h 6432"/>
                    <a:gd name="T54" fmla="*/ 451 w 5819"/>
                    <a:gd name="T55" fmla="*/ 1384 h 6432"/>
                    <a:gd name="T56" fmla="*/ 322 w 5819"/>
                    <a:gd name="T57" fmla="*/ 1610 h 6432"/>
                    <a:gd name="T58" fmla="*/ 212 w 5819"/>
                    <a:gd name="T59" fmla="*/ 1849 h 6432"/>
                    <a:gd name="T60" fmla="*/ 125 w 5819"/>
                    <a:gd name="T61" fmla="*/ 2098 h 6432"/>
                    <a:gd name="T62" fmla="*/ 58 w 5819"/>
                    <a:gd name="T63" fmla="*/ 2356 h 6432"/>
                    <a:gd name="T64" fmla="*/ 16 w 5819"/>
                    <a:gd name="T65" fmla="*/ 2622 h 6432"/>
                    <a:gd name="T66" fmla="*/ 5 w 5819"/>
                    <a:gd name="T67" fmla="*/ 2759 h 6432"/>
                    <a:gd name="T68" fmla="*/ 1 w 5819"/>
                    <a:gd name="T69" fmla="*/ 3035 h 6432"/>
                    <a:gd name="T70" fmla="*/ 21 w 5819"/>
                    <a:gd name="T71" fmla="*/ 3302 h 6432"/>
                    <a:gd name="T72" fmla="*/ 62 w 5819"/>
                    <a:gd name="T73" fmla="*/ 3560 h 6432"/>
                    <a:gd name="T74" fmla="*/ 126 w 5819"/>
                    <a:gd name="T75" fmla="*/ 3810 h 6432"/>
                    <a:gd name="T76" fmla="*/ 210 w 5819"/>
                    <a:gd name="T77" fmla="*/ 4051 h 6432"/>
                    <a:gd name="T78" fmla="*/ 315 w 5819"/>
                    <a:gd name="T79" fmla="*/ 4282 h 6432"/>
                    <a:gd name="T80" fmla="*/ 439 w 5819"/>
                    <a:gd name="T81" fmla="*/ 4502 h 6432"/>
                    <a:gd name="T82" fmla="*/ 544 w 5819"/>
                    <a:gd name="T83" fmla="*/ 4660 h 6432"/>
                    <a:gd name="T84" fmla="*/ 672 w 5819"/>
                    <a:gd name="T85" fmla="*/ 4829 h 6432"/>
                    <a:gd name="T86" fmla="*/ 1010 w 5819"/>
                    <a:gd name="T87" fmla="*/ 5200 h 6432"/>
                    <a:gd name="T88" fmla="*/ 1214 w 5819"/>
                    <a:gd name="T89" fmla="*/ 5438 h 6432"/>
                    <a:gd name="T90" fmla="*/ 1307 w 5819"/>
                    <a:gd name="T91" fmla="*/ 5597 h 6432"/>
                    <a:gd name="T92" fmla="*/ 1382 w 5819"/>
                    <a:gd name="T93" fmla="*/ 5795 h 6432"/>
                    <a:gd name="T94" fmla="*/ 1435 w 5819"/>
                    <a:gd name="T95" fmla="*/ 6048 h 6432"/>
                    <a:gd name="T96" fmla="*/ 1486 w 5819"/>
                    <a:gd name="T97" fmla="*/ 6432 h 6432"/>
                    <a:gd name="T98" fmla="*/ 4342 w 5819"/>
                    <a:gd name="T99" fmla="*/ 6207 h 6432"/>
                    <a:gd name="T100" fmla="*/ 4379 w 5819"/>
                    <a:gd name="T101" fmla="*/ 5989 h 6432"/>
                    <a:gd name="T102" fmla="*/ 4447 w 5819"/>
                    <a:gd name="T103" fmla="*/ 5754 h 6432"/>
                    <a:gd name="T104" fmla="*/ 4535 w 5819"/>
                    <a:gd name="T105" fmla="*/ 5565 h 6432"/>
                    <a:gd name="T106" fmla="*/ 4642 w 5819"/>
                    <a:gd name="T107" fmla="*/ 5404 h 6432"/>
                    <a:gd name="T108" fmla="*/ 4869 w 5819"/>
                    <a:gd name="T109" fmla="*/ 5140 h 6432"/>
                    <a:gd name="T110" fmla="*/ 5150 w 5819"/>
                    <a:gd name="T111" fmla="*/ 4814 h 6432"/>
                    <a:gd name="T112" fmla="*/ 5284 w 5819"/>
                    <a:gd name="T113" fmla="*/ 4631 h 6432"/>
                    <a:gd name="T114" fmla="*/ 5459 w 5819"/>
                    <a:gd name="T115" fmla="*/ 4359 h 6432"/>
                    <a:gd name="T116" fmla="*/ 5643 w 5819"/>
                    <a:gd name="T117" fmla="*/ 3962 h 6432"/>
                    <a:gd name="T118" fmla="*/ 5764 w 5819"/>
                    <a:gd name="T119" fmla="*/ 3533 h 6432"/>
                    <a:gd name="T120" fmla="*/ 5818 w 5819"/>
                    <a:gd name="T121" fmla="*/ 3076 h 6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819" h="6432">
                      <a:moveTo>
                        <a:pt x="5819" y="2958"/>
                      </a:moveTo>
                      <a:lnTo>
                        <a:pt x="5818" y="2879"/>
                      </a:lnTo>
                      <a:lnTo>
                        <a:pt x="5810" y="2722"/>
                      </a:lnTo>
                      <a:lnTo>
                        <a:pt x="5794" y="2568"/>
                      </a:lnTo>
                      <a:lnTo>
                        <a:pt x="5771" y="2416"/>
                      </a:lnTo>
                      <a:lnTo>
                        <a:pt x="5741" y="2268"/>
                      </a:lnTo>
                      <a:lnTo>
                        <a:pt x="5703" y="2122"/>
                      </a:lnTo>
                      <a:lnTo>
                        <a:pt x="5657" y="1980"/>
                      </a:lnTo>
                      <a:lnTo>
                        <a:pt x="5606" y="1840"/>
                      </a:lnTo>
                      <a:lnTo>
                        <a:pt x="5548" y="1704"/>
                      </a:lnTo>
                      <a:lnTo>
                        <a:pt x="5483" y="1571"/>
                      </a:lnTo>
                      <a:lnTo>
                        <a:pt x="5412" y="1444"/>
                      </a:lnTo>
                      <a:lnTo>
                        <a:pt x="5336" y="1319"/>
                      </a:lnTo>
                      <a:lnTo>
                        <a:pt x="5252" y="1199"/>
                      </a:lnTo>
                      <a:lnTo>
                        <a:pt x="5165" y="1083"/>
                      </a:lnTo>
                      <a:lnTo>
                        <a:pt x="5071" y="972"/>
                      </a:lnTo>
                      <a:lnTo>
                        <a:pt x="4972" y="867"/>
                      </a:lnTo>
                      <a:lnTo>
                        <a:pt x="4868" y="765"/>
                      </a:lnTo>
                      <a:lnTo>
                        <a:pt x="4760" y="670"/>
                      </a:lnTo>
                      <a:lnTo>
                        <a:pt x="4646" y="580"/>
                      </a:lnTo>
                      <a:lnTo>
                        <a:pt x="4529" y="495"/>
                      </a:lnTo>
                      <a:lnTo>
                        <a:pt x="4406" y="417"/>
                      </a:lnTo>
                      <a:lnTo>
                        <a:pt x="4281" y="344"/>
                      </a:lnTo>
                      <a:lnTo>
                        <a:pt x="4151" y="279"/>
                      </a:lnTo>
                      <a:lnTo>
                        <a:pt x="4018" y="219"/>
                      </a:lnTo>
                      <a:lnTo>
                        <a:pt x="3881" y="166"/>
                      </a:lnTo>
                      <a:lnTo>
                        <a:pt x="3741" y="120"/>
                      </a:lnTo>
                      <a:lnTo>
                        <a:pt x="3598" y="81"/>
                      </a:lnTo>
                      <a:lnTo>
                        <a:pt x="3453" y="49"/>
                      </a:lnTo>
                      <a:lnTo>
                        <a:pt x="3304" y="26"/>
                      </a:lnTo>
                      <a:lnTo>
                        <a:pt x="3153" y="9"/>
                      </a:lnTo>
                      <a:lnTo>
                        <a:pt x="3000" y="0"/>
                      </a:lnTo>
                      <a:lnTo>
                        <a:pt x="2845" y="0"/>
                      </a:lnTo>
                      <a:lnTo>
                        <a:pt x="2767" y="4"/>
                      </a:lnTo>
                      <a:lnTo>
                        <a:pt x="2700" y="7"/>
                      </a:lnTo>
                      <a:lnTo>
                        <a:pt x="2567" y="20"/>
                      </a:lnTo>
                      <a:lnTo>
                        <a:pt x="2435" y="39"/>
                      </a:lnTo>
                      <a:lnTo>
                        <a:pt x="2306" y="65"/>
                      </a:lnTo>
                      <a:lnTo>
                        <a:pt x="2177" y="95"/>
                      </a:lnTo>
                      <a:lnTo>
                        <a:pt x="2052" y="132"/>
                      </a:lnTo>
                      <a:lnTo>
                        <a:pt x="1928" y="174"/>
                      </a:lnTo>
                      <a:lnTo>
                        <a:pt x="1808" y="223"/>
                      </a:lnTo>
                      <a:lnTo>
                        <a:pt x="1690" y="276"/>
                      </a:lnTo>
                      <a:lnTo>
                        <a:pt x="1574" y="335"/>
                      </a:lnTo>
                      <a:lnTo>
                        <a:pt x="1461" y="398"/>
                      </a:lnTo>
                      <a:lnTo>
                        <a:pt x="1351" y="466"/>
                      </a:lnTo>
                      <a:lnTo>
                        <a:pt x="1244" y="540"/>
                      </a:lnTo>
                      <a:lnTo>
                        <a:pt x="1140" y="617"/>
                      </a:lnTo>
                      <a:lnTo>
                        <a:pt x="1041" y="699"/>
                      </a:lnTo>
                      <a:lnTo>
                        <a:pt x="944" y="785"/>
                      </a:lnTo>
                      <a:lnTo>
                        <a:pt x="851" y="875"/>
                      </a:lnTo>
                      <a:lnTo>
                        <a:pt x="763" y="970"/>
                      </a:lnTo>
                      <a:lnTo>
                        <a:pt x="678" y="1068"/>
                      </a:lnTo>
                      <a:lnTo>
                        <a:pt x="598" y="1169"/>
                      </a:lnTo>
                      <a:lnTo>
                        <a:pt x="522" y="1275"/>
                      </a:lnTo>
                      <a:lnTo>
                        <a:pt x="451" y="1384"/>
                      </a:lnTo>
                      <a:lnTo>
                        <a:pt x="383" y="1495"/>
                      </a:lnTo>
                      <a:lnTo>
                        <a:pt x="322" y="1610"/>
                      </a:lnTo>
                      <a:lnTo>
                        <a:pt x="264" y="1729"/>
                      </a:lnTo>
                      <a:lnTo>
                        <a:pt x="212" y="1849"/>
                      </a:lnTo>
                      <a:lnTo>
                        <a:pt x="166" y="1972"/>
                      </a:lnTo>
                      <a:lnTo>
                        <a:pt x="125" y="2098"/>
                      </a:lnTo>
                      <a:lnTo>
                        <a:pt x="89" y="2226"/>
                      </a:lnTo>
                      <a:lnTo>
                        <a:pt x="58" y="2356"/>
                      </a:lnTo>
                      <a:lnTo>
                        <a:pt x="35" y="2488"/>
                      </a:lnTo>
                      <a:lnTo>
                        <a:pt x="16" y="2622"/>
                      </a:lnTo>
                      <a:lnTo>
                        <a:pt x="10" y="2690"/>
                      </a:lnTo>
                      <a:lnTo>
                        <a:pt x="5" y="2759"/>
                      </a:lnTo>
                      <a:lnTo>
                        <a:pt x="0" y="2898"/>
                      </a:lnTo>
                      <a:lnTo>
                        <a:pt x="1" y="3035"/>
                      </a:lnTo>
                      <a:lnTo>
                        <a:pt x="9" y="3169"/>
                      </a:lnTo>
                      <a:lnTo>
                        <a:pt x="21" y="3302"/>
                      </a:lnTo>
                      <a:lnTo>
                        <a:pt x="39" y="3431"/>
                      </a:lnTo>
                      <a:lnTo>
                        <a:pt x="62" y="3560"/>
                      </a:lnTo>
                      <a:lnTo>
                        <a:pt x="92" y="3687"/>
                      </a:lnTo>
                      <a:lnTo>
                        <a:pt x="126" y="3810"/>
                      </a:lnTo>
                      <a:lnTo>
                        <a:pt x="166" y="3933"/>
                      </a:lnTo>
                      <a:lnTo>
                        <a:pt x="210" y="4051"/>
                      </a:lnTo>
                      <a:lnTo>
                        <a:pt x="260" y="4168"/>
                      </a:lnTo>
                      <a:lnTo>
                        <a:pt x="315" y="4282"/>
                      </a:lnTo>
                      <a:lnTo>
                        <a:pt x="375" y="4394"/>
                      </a:lnTo>
                      <a:lnTo>
                        <a:pt x="439" y="4502"/>
                      </a:lnTo>
                      <a:lnTo>
                        <a:pt x="508" y="4608"/>
                      </a:lnTo>
                      <a:lnTo>
                        <a:pt x="544" y="4660"/>
                      </a:lnTo>
                      <a:lnTo>
                        <a:pt x="588" y="4721"/>
                      </a:lnTo>
                      <a:lnTo>
                        <a:pt x="672" y="4829"/>
                      </a:lnTo>
                      <a:lnTo>
                        <a:pt x="792" y="4972"/>
                      </a:lnTo>
                      <a:lnTo>
                        <a:pt x="1010" y="5200"/>
                      </a:lnTo>
                      <a:lnTo>
                        <a:pt x="1161" y="5367"/>
                      </a:lnTo>
                      <a:lnTo>
                        <a:pt x="1214" y="5438"/>
                      </a:lnTo>
                      <a:lnTo>
                        <a:pt x="1263" y="5514"/>
                      </a:lnTo>
                      <a:lnTo>
                        <a:pt x="1307" y="5597"/>
                      </a:lnTo>
                      <a:lnTo>
                        <a:pt x="1347" y="5690"/>
                      </a:lnTo>
                      <a:lnTo>
                        <a:pt x="1382" y="5795"/>
                      </a:lnTo>
                      <a:lnTo>
                        <a:pt x="1411" y="5913"/>
                      </a:lnTo>
                      <a:lnTo>
                        <a:pt x="1435" y="6048"/>
                      </a:lnTo>
                      <a:lnTo>
                        <a:pt x="1444" y="6123"/>
                      </a:lnTo>
                      <a:lnTo>
                        <a:pt x="1486" y="6432"/>
                      </a:lnTo>
                      <a:lnTo>
                        <a:pt x="4313" y="6432"/>
                      </a:lnTo>
                      <a:lnTo>
                        <a:pt x="4342" y="6207"/>
                      </a:lnTo>
                      <a:lnTo>
                        <a:pt x="4353" y="6129"/>
                      </a:lnTo>
                      <a:lnTo>
                        <a:pt x="4379" y="5989"/>
                      </a:lnTo>
                      <a:lnTo>
                        <a:pt x="4411" y="5864"/>
                      </a:lnTo>
                      <a:lnTo>
                        <a:pt x="4447" y="5754"/>
                      </a:lnTo>
                      <a:lnTo>
                        <a:pt x="4489" y="5654"/>
                      </a:lnTo>
                      <a:lnTo>
                        <a:pt x="4535" y="5565"/>
                      </a:lnTo>
                      <a:lnTo>
                        <a:pt x="4586" y="5482"/>
                      </a:lnTo>
                      <a:lnTo>
                        <a:pt x="4642" y="5404"/>
                      </a:lnTo>
                      <a:lnTo>
                        <a:pt x="4732" y="5292"/>
                      </a:lnTo>
                      <a:lnTo>
                        <a:pt x="4869" y="5140"/>
                      </a:lnTo>
                      <a:lnTo>
                        <a:pt x="5023" y="4968"/>
                      </a:lnTo>
                      <a:lnTo>
                        <a:pt x="5150" y="4814"/>
                      </a:lnTo>
                      <a:lnTo>
                        <a:pt x="5239" y="4696"/>
                      </a:lnTo>
                      <a:lnTo>
                        <a:pt x="5284" y="4631"/>
                      </a:lnTo>
                      <a:lnTo>
                        <a:pt x="5346" y="4543"/>
                      </a:lnTo>
                      <a:lnTo>
                        <a:pt x="5459" y="4359"/>
                      </a:lnTo>
                      <a:lnTo>
                        <a:pt x="5558" y="4166"/>
                      </a:lnTo>
                      <a:lnTo>
                        <a:pt x="5643" y="3962"/>
                      </a:lnTo>
                      <a:lnTo>
                        <a:pt x="5711" y="3751"/>
                      </a:lnTo>
                      <a:lnTo>
                        <a:pt x="5764" y="3533"/>
                      </a:lnTo>
                      <a:lnTo>
                        <a:pt x="5799" y="3307"/>
                      </a:lnTo>
                      <a:lnTo>
                        <a:pt x="5818" y="3076"/>
                      </a:lnTo>
                      <a:lnTo>
                        <a:pt x="5819" y="29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48">
                  <a:extLst>
                    <a:ext uri="{FF2B5EF4-FFF2-40B4-BE49-F238E27FC236}">
                      <a16:creationId xmlns:a16="http://schemas.microsoft.com/office/drawing/2014/main" id="{9C5E9498-D2A7-4670-9927-BABD76DC16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8270" y="-356011"/>
                  <a:ext cx="149429" cy="164871"/>
                </a:xfrm>
                <a:custGeom>
                  <a:avLst/>
                  <a:gdLst>
                    <a:gd name="T0" fmla="*/ 4372 w 6099"/>
                    <a:gd name="T1" fmla="*/ 6235 h 6728"/>
                    <a:gd name="T2" fmla="*/ 4597 w 6099"/>
                    <a:gd name="T3" fmla="*/ 5597 h 6728"/>
                    <a:gd name="T4" fmla="*/ 4904 w 6099"/>
                    <a:gd name="T5" fmla="*/ 5223 h 6728"/>
                    <a:gd name="T6" fmla="*/ 5326 w 6099"/>
                    <a:gd name="T7" fmla="*/ 4716 h 6728"/>
                    <a:gd name="T8" fmla="*/ 5661 w 6099"/>
                    <a:gd name="T9" fmla="*/ 4046 h 6728"/>
                    <a:gd name="T10" fmla="*/ 5816 w 6099"/>
                    <a:gd name="T11" fmla="*/ 3206 h 6728"/>
                    <a:gd name="T12" fmla="*/ 5794 w 6099"/>
                    <a:gd name="T13" fmla="*/ 2728 h 6728"/>
                    <a:gd name="T14" fmla="*/ 5663 w 6099"/>
                    <a:gd name="T15" fmla="*/ 2169 h 6728"/>
                    <a:gd name="T16" fmla="*/ 5428 w 6099"/>
                    <a:gd name="T17" fmla="*/ 1661 h 6728"/>
                    <a:gd name="T18" fmla="*/ 5102 w 6099"/>
                    <a:gd name="T19" fmla="*/ 1213 h 6728"/>
                    <a:gd name="T20" fmla="*/ 4696 w 6099"/>
                    <a:gd name="T21" fmla="*/ 840 h 6728"/>
                    <a:gd name="T22" fmla="*/ 4225 w 6099"/>
                    <a:gd name="T23" fmla="*/ 552 h 6728"/>
                    <a:gd name="T24" fmla="*/ 3697 w 6099"/>
                    <a:gd name="T25" fmla="*/ 363 h 6728"/>
                    <a:gd name="T26" fmla="*/ 3129 w 6099"/>
                    <a:gd name="T27" fmla="*/ 284 h 6728"/>
                    <a:gd name="T28" fmla="*/ 2715 w 6099"/>
                    <a:gd name="T29" fmla="*/ 301 h 6728"/>
                    <a:gd name="T30" fmla="*/ 2222 w 6099"/>
                    <a:gd name="T31" fmla="*/ 408 h 6728"/>
                    <a:gd name="T32" fmla="*/ 1766 w 6099"/>
                    <a:gd name="T33" fmla="*/ 599 h 6728"/>
                    <a:gd name="T34" fmla="*/ 1354 w 6099"/>
                    <a:gd name="T35" fmla="*/ 867 h 6728"/>
                    <a:gd name="T36" fmla="*/ 997 w 6099"/>
                    <a:gd name="T37" fmla="*/ 1202 h 6728"/>
                    <a:gd name="T38" fmla="*/ 701 w 6099"/>
                    <a:gd name="T39" fmla="*/ 1595 h 6728"/>
                    <a:gd name="T40" fmla="*/ 478 w 6099"/>
                    <a:gd name="T41" fmla="*/ 2039 h 6728"/>
                    <a:gd name="T42" fmla="*/ 335 w 6099"/>
                    <a:gd name="T43" fmla="*/ 2525 h 6728"/>
                    <a:gd name="T44" fmla="*/ 286 w 6099"/>
                    <a:gd name="T45" fmla="*/ 2909 h 6728"/>
                    <a:gd name="T46" fmla="*/ 298 w 6099"/>
                    <a:gd name="T47" fmla="*/ 3409 h 6728"/>
                    <a:gd name="T48" fmla="*/ 397 w 6099"/>
                    <a:gd name="T49" fmla="*/ 3894 h 6728"/>
                    <a:gd name="T50" fmla="*/ 576 w 6099"/>
                    <a:gd name="T51" fmla="*/ 4355 h 6728"/>
                    <a:gd name="T52" fmla="*/ 797 w 6099"/>
                    <a:gd name="T53" fmla="*/ 4730 h 6728"/>
                    <a:gd name="T54" fmla="*/ 1205 w 6099"/>
                    <a:gd name="T55" fmla="*/ 5209 h 6728"/>
                    <a:gd name="T56" fmla="*/ 1566 w 6099"/>
                    <a:gd name="T57" fmla="*/ 5661 h 6728"/>
                    <a:gd name="T58" fmla="*/ 1726 w 6099"/>
                    <a:gd name="T59" fmla="*/ 6249 h 6728"/>
                    <a:gd name="T60" fmla="*/ 1458 w 6099"/>
                    <a:gd name="T61" fmla="*/ 6291 h 6728"/>
                    <a:gd name="T62" fmla="*/ 1324 w 6099"/>
                    <a:gd name="T63" fmla="*/ 5809 h 6728"/>
                    <a:gd name="T64" fmla="*/ 1008 w 6099"/>
                    <a:gd name="T65" fmla="*/ 5420 h 6728"/>
                    <a:gd name="T66" fmla="*/ 634 w 6099"/>
                    <a:gd name="T67" fmla="*/ 4986 h 6728"/>
                    <a:gd name="T68" fmla="*/ 390 w 6099"/>
                    <a:gd name="T69" fmla="*/ 4612 h 6728"/>
                    <a:gd name="T70" fmla="*/ 171 w 6099"/>
                    <a:gd name="T71" fmla="*/ 4114 h 6728"/>
                    <a:gd name="T72" fmla="*/ 40 w 6099"/>
                    <a:gd name="T73" fmla="*/ 3584 h 6728"/>
                    <a:gd name="T74" fmla="*/ 0 w 6099"/>
                    <a:gd name="T75" fmla="*/ 3038 h 6728"/>
                    <a:gd name="T76" fmla="*/ 36 w 6099"/>
                    <a:gd name="T77" fmla="*/ 2618 h 6728"/>
                    <a:gd name="T78" fmla="*/ 175 w 6099"/>
                    <a:gd name="T79" fmla="*/ 2073 h 6728"/>
                    <a:gd name="T80" fmla="*/ 403 w 6099"/>
                    <a:gd name="T81" fmla="*/ 1572 h 6728"/>
                    <a:gd name="T82" fmla="*/ 711 w 6099"/>
                    <a:gd name="T83" fmla="*/ 1124 h 6728"/>
                    <a:gd name="T84" fmla="*/ 1089 w 6099"/>
                    <a:gd name="T85" fmla="*/ 736 h 6728"/>
                    <a:gd name="T86" fmla="*/ 1526 w 6099"/>
                    <a:gd name="T87" fmla="*/ 422 h 6728"/>
                    <a:gd name="T88" fmla="*/ 2016 w 6099"/>
                    <a:gd name="T89" fmla="*/ 188 h 6728"/>
                    <a:gd name="T90" fmla="*/ 2545 w 6099"/>
                    <a:gd name="T91" fmla="*/ 43 h 6728"/>
                    <a:gd name="T92" fmla="*/ 2975 w 6099"/>
                    <a:gd name="T93" fmla="*/ 0 h 6728"/>
                    <a:gd name="T94" fmla="*/ 3613 w 6099"/>
                    <a:gd name="T95" fmla="*/ 54 h 6728"/>
                    <a:gd name="T96" fmla="*/ 4207 w 6099"/>
                    <a:gd name="T97" fmla="*/ 233 h 6728"/>
                    <a:gd name="T98" fmla="*/ 4744 w 6099"/>
                    <a:gd name="T99" fmla="*/ 523 h 6728"/>
                    <a:gd name="T100" fmla="*/ 5210 w 6099"/>
                    <a:gd name="T101" fmla="*/ 914 h 6728"/>
                    <a:gd name="T102" fmla="*/ 5592 w 6099"/>
                    <a:gd name="T103" fmla="*/ 1387 h 6728"/>
                    <a:gd name="T104" fmla="*/ 5875 w 6099"/>
                    <a:gd name="T105" fmla="*/ 1933 h 6728"/>
                    <a:gd name="T106" fmla="*/ 6049 w 6099"/>
                    <a:gd name="T107" fmla="*/ 2535 h 6728"/>
                    <a:gd name="T108" fmla="*/ 6099 w 6099"/>
                    <a:gd name="T109" fmla="*/ 3099 h 6728"/>
                    <a:gd name="T110" fmla="*/ 5995 w 6099"/>
                    <a:gd name="T111" fmla="*/ 3914 h 6728"/>
                    <a:gd name="T112" fmla="*/ 5618 w 6099"/>
                    <a:gd name="T113" fmla="*/ 4772 h 6728"/>
                    <a:gd name="T114" fmla="*/ 5212 w 6099"/>
                    <a:gd name="T115" fmla="*/ 5299 h 6728"/>
                    <a:gd name="T116" fmla="*/ 4837 w 6099"/>
                    <a:gd name="T117" fmla="*/ 5749 h 6728"/>
                    <a:gd name="T118" fmla="*/ 4651 w 6099"/>
                    <a:gd name="T119" fmla="*/ 6281 h 6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99" h="6728">
                      <a:moveTo>
                        <a:pt x="1753" y="6446"/>
                      </a:moveTo>
                      <a:lnTo>
                        <a:pt x="4342" y="6446"/>
                      </a:lnTo>
                      <a:lnTo>
                        <a:pt x="4355" y="6348"/>
                      </a:lnTo>
                      <a:lnTo>
                        <a:pt x="4372" y="6235"/>
                      </a:lnTo>
                      <a:lnTo>
                        <a:pt x="4414" y="6037"/>
                      </a:lnTo>
                      <a:lnTo>
                        <a:pt x="4466" y="5868"/>
                      </a:lnTo>
                      <a:lnTo>
                        <a:pt x="4527" y="5724"/>
                      </a:lnTo>
                      <a:lnTo>
                        <a:pt x="4597" y="5597"/>
                      </a:lnTo>
                      <a:lnTo>
                        <a:pt x="4675" y="5483"/>
                      </a:lnTo>
                      <a:lnTo>
                        <a:pt x="4762" y="5378"/>
                      </a:lnTo>
                      <a:lnTo>
                        <a:pt x="4854" y="5275"/>
                      </a:lnTo>
                      <a:lnTo>
                        <a:pt x="4904" y="5223"/>
                      </a:lnTo>
                      <a:lnTo>
                        <a:pt x="5001" y="5117"/>
                      </a:lnTo>
                      <a:lnTo>
                        <a:pt x="5157" y="4939"/>
                      </a:lnTo>
                      <a:lnTo>
                        <a:pt x="5268" y="4798"/>
                      </a:lnTo>
                      <a:lnTo>
                        <a:pt x="5326" y="4716"/>
                      </a:lnTo>
                      <a:lnTo>
                        <a:pt x="5385" y="4625"/>
                      </a:lnTo>
                      <a:lnTo>
                        <a:pt x="5493" y="4439"/>
                      </a:lnTo>
                      <a:lnTo>
                        <a:pt x="5584" y="4246"/>
                      </a:lnTo>
                      <a:lnTo>
                        <a:pt x="5661" y="4046"/>
                      </a:lnTo>
                      <a:lnTo>
                        <a:pt x="5724" y="3841"/>
                      </a:lnTo>
                      <a:lnTo>
                        <a:pt x="5770" y="3633"/>
                      </a:lnTo>
                      <a:lnTo>
                        <a:pt x="5801" y="3421"/>
                      </a:lnTo>
                      <a:lnTo>
                        <a:pt x="5816" y="3206"/>
                      </a:lnTo>
                      <a:lnTo>
                        <a:pt x="5818" y="3099"/>
                      </a:lnTo>
                      <a:lnTo>
                        <a:pt x="5817" y="3024"/>
                      </a:lnTo>
                      <a:lnTo>
                        <a:pt x="5810" y="2875"/>
                      </a:lnTo>
                      <a:lnTo>
                        <a:pt x="5794" y="2728"/>
                      </a:lnTo>
                      <a:lnTo>
                        <a:pt x="5772" y="2585"/>
                      </a:lnTo>
                      <a:lnTo>
                        <a:pt x="5743" y="2444"/>
                      </a:lnTo>
                      <a:lnTo>
                        <a:pt x="5707" y="2305"/>
                      </a:lnTo>
                      <a:lnTo>
                        <a:pt x="5663" y="2169"/>
                      </a:lnTo>
                      <a:lnTo>
                        <a:pt x="5614" y="2037"/>
                      </a:lnTo>
                      <a:lnTo>
                        <a:pt x="5558" y="1908"/>
                      </a:lnTo>
                      <a:lnTo>
                        <a:pt x="5497" y="1782"/>
                      </a:lnTo>
                      <a:lnTo>
                        <a:pt x="5428" y="1661"/>
                      </a:lnTo>
                      <a:lnTo>
                        <a:pt x="5355" y="1542"/>
                      </a:lnTo>
                      <a:lnTo>
                        <a:pt x="5276" y="1429"/>
                      </a:lnTo>
                      <a:lnTo>
                        <a:pt x="5192" y="1319"/>
                      </a:lnTo>
                      <a:lnTo>
                        <a:pt x="5102" y="1213"/>
                      </a:lnTo>
                      <a:lnTo>
                        <a:pt x="5007" y="1112"/>
                      </a:lnTo>
                      <a:lnTo>
                        <a:pt x="4908" y="1016"/>
                      </a:lnTo>
                      <a:lnTo>
                        <a:pt x="4805" y="925"/>
                      </a:lnTo>
                      <a:lnTo>
                        <a:pt x="4696" y="840"/>
                      </a:lnTo>
                      <a:lnTo>
                        <a:pt x="4584" y="760"/>
                      </a:lnTo>
                      <a:lnTo>
                        <a:pt x="4468" y="685"/>
                      </a:lnTo>
                      <a:lnTo>
                        <a:pt x="4348" y="615"/>
                      </a:lnTo>
                      <a:lnTo>
                        <a:pt x="4225" y="552"/>
                      </a:lnTo>
                      <a:lnTo>
                        <a:pt x="4097" y="495"/>
                      </a:lnTo>
                      <a:lnTo>
                        <a:pt x="3967" y="444"/>
                      </a:lnTo>
                      <a:lnTo>
                        <a:pt x="3833" y="400"/>
                      </a:lnTo>
                      <a:lnTo>
                        <a:pt x="3697" y="363"/>
                      </a:lnTo>
                      <a:lnTo>
                        <a:pt x="3559" y="332"/>
                      </a:lnTo>
                      <a:lnTo>
                        <a:pt x="3418" y="309"/>
                      </a:lnTo>
                      <a:lnTo>
                        <a:pt x="3274" y="292"/>
                      </a:lnTo>
                      <a:lnTo>
                        <a:pt x="3129" y="284"/>
                      </a:lnTo>
                      <a:lnTo>
                        <a:pt x="2981" y="283"/>
                      </a:lnTo>
                      <a:lnTo>
                        <a:pt x="2907" y="285"/>
                      </a:lnTo>
                      <a:lnTo>
                        <a:pt x="2843" y="289"/>
                      </a:lnTo>
                      <a:lnTo>
                        <a:pt x="2715" y="301"/>
                      </a:lnTo>
                      <a:lnTo>
                        <a:pt x="2589" y="320"/>
                      </a:lnTo>
                      <a:lnTo>
                        <a:pt x="2464" y="344"/>
                      </a:lnTo>
                      <a:lnTo>
                        <a:pt x="2343" y="373"/>
                      </a:lnTo>
                      <a:lnTo>
                        <a:pt x="2222" y="408"/>
                      </a:lnTo>
                      <a:lnTo>
                        <a:pt x="2104" y="448"/>
                      </a:lnTo>
                      <a:lnTo>
                        <a:pt x="1989" y="494"/>
                      </a:lnTo>
                      <a:lnTo>
                        <a:pt x="1876" y="544"/>
                      </a:lnTo>
                      <a:lnTo>
                        <a:pt x="1766" y="599"/>
                      </a:lnTo>
                      <a:lnTo>
                        <a:pt x="1658" y="659"/>
                      </a:lnTo>
                      <a:lnTo>
                        <a:pt x="1554" y="725"/>
                      </a:lnTo>
                      <a:lnTo>
                        <a:pt x="1452" y="793"/>
                      </a:lnTo>
                      <a:lnTo>
                        <a:pt x="1354" y="867"/>
                      </a:lnTo>
                      <a:lnTo>
                        <a:pt x="1259" y="944"/>
                      </a:lnTo>
                      <a:lnTo>
                        <a:pt x="1169" y="1027"/>
                      </a:lnTo>
                      <a:lnTo>
                        <a:pt x="1080" y="1112"/>
                      </a:lnTo>
                      <a:lnTo>
                        <a:pt x="997" y="1202"/>
                      </a:lnTo>
                      <a:lnTo>
                        <a:pt x="917" y="1295"/>
                      </a:lnTo>
                      <a:lnTo>
                        <a:pt x="841" y="1392"/>
                      </a:lnTo>
                      <a:lnTo>
                        <a:pt x="769" y="1492"/>
                      </a:lnTo>
                      <a:lnTo>
                        <a:pt x="701" y="1595"/>
                      </a:lnTo>
                      <a:lnTo>
                        <a:pt x="638" y="1702"/>
                      </a:lnTo>
                      <a:lnTo>
                        <a:pt x="580" y="1812"/>
                      </a:lnTo>
                      <a:lnTo>
                        <a:pt x="526" y="1924"/>
                      </a:lnTo>
                      <a:lnTo>
                        <a:pt x="478" y="2039"/>
                      </a:lnTo>
                      <a:lnTo>
                        <a:pt x="434" y="2157"/>
                      </a:lnTo>
                      <a:lnTo>
                        <a:pt x="395" y="2277"/>
                      </a:lnTo>
                      <a:lnTo>
                        <a:pt x="363" y="2399"/>
                      </a:lnTo>
                      <a:lnTo>
                        <a:pt x="335" y="2525"/>
                      </a:lnTo>
                      <a:lnTo>
                        <a:pt x="313" y="2651"/>
                      </a:lnTo>
                      <a:lnTo>
                        <a:pt x="296" y="2780"/>
                      </a:lnTo>
                      <a:lnTo>
                        <a:pt x="291" y="2845"/>
                      </a:lnTo>
                      <a:lnTo>
                        <a:pt x="286" y="2909"/>
                      </a:lnTo>
                      <a:lnTo>
                        <a:pt x="280" y="3034"/>
                      </a:lnTo>
                      <a:lnTo>
                        <a:pt x="282" y="3160"/>
                      </a:lnTo>
                      <a:lnTo>
                        <a:pt x="288" y="3285"/>
                      </a:lnTo>
                      <a:lnTo>
                        <a:pt x="298" y="3409"/>
                      </a:lnTo>
                      <a:lnTo>
                        <a:pt x="315" y="3532"/>
                      </a:lnTo>
                      <a:lnTo>
                        <a:pt x="337" y="3655"/>
                      </a:lnTo>
                      <a:lnTo>
                        <a:pt x="365" y="3775"/>
                      </a:lnTo>
                      <a:lnTo>
                        <a:pt x="397" y="3894"/>
                      </a:lnTo>
                      <a:lnTo>
                        <a:pt x="434" y="4012"/>
                      </a:lnTo>
                      <a:lnTo>
                        <a:pt x="477" y="4128"/>
                      </a:lnTo>
                      <a:lnTo>
                        <a:pt x="524" y="4242"/>
                      </a:lnTo>
                      <a:lnTo>
                        <a:pt x="576" y="4355"/>
                      </a:lnTo>
                      <a:lnTo>
                        <a:pt x="634" y="4465"/>
                      </a:lnTo>
                      <a:lnTo>
                        <a:pt x="695" y="4573"/>
                      </a:lnTo>
                      <a:lnTo>
                        <a:pt x="762" y="4678"/>
                      </a:lnTo>
                      <a:lnTo>
                        <a:pt x="797" y="4730"/>
                      </a:lnTo>
                      <a:lnTo>
                        <a:pt x="854" y="4807"/>
                      </a:lnTo>
                      <a:lnTo>
                        <a:pt x="965" y="4942"/>
                      </a:lnTo>
                      <a:lnTo>
                        <a:pt x="1117" y="5112"/>
                      </a:lnTo>
                      <a:lnTo>
                        <a:pt x="1205" y="5209"/>
                      </a:lnTo>
                      <a:lnTo>
                        <a:pt x="1298" y="5302"/>
                      </a:lnTo>
                      <a:lnTo>
                        <a:pt x="1424" y="5443"/>
                      </a:lnTo>
                      <a:lnTo>
                        <a:pt x="1499" y="5545"/>
                      </a:lnTo>
                      <a:lnTo>
                        <a:pt x="1566" y="5661"/>
                      </a:lnTo>
                      <a:lnTo>
                        <a:pt x="1624" y="5797"/>
                      </a:lnTo>
                      <a:lnTo>
                        <a:pt x="1673" y="5955"/>
                      </a:lnTo>
                      <a:lnTo>
                        <a:pt x="1711" y="6142"/>
                      </a:lnTo>
                      <a:lnTo>
                        <a:pt x="1726" y="6249"/>
                      </a:lnTo>
                      <a:lnTo>
                        <a:pt x="1753" y="6446"/>
                      </a:lnTo>
                      <a:close/>
                      <a:moveTo>
                        <a:pt x="4595" y="6728"/>
                      </a:moveTo>
                      <a:lnTo>
                        <a:pt x="1515" y="6728"/>
                      </a:lnTo>
                      <a:lnTo>
                        <a:pt x="1458" y="6291"/>
                      </a:lnTo>
                      <a:lnTo>
                        <a:pt x="1444" y="6202"/>
                      </a:lnTo>
                      <a:lnTo>
                        <a:pt x="1411" y="6048"/>
                      </a:lnTo>
                      <a:lnTo>
                        <a:pt x="1371" y="5919"/>
                      </a:lnTo>
                      <a:lnTo>
                        <a:pt x="1324" y="5809"/>
                      </a:lnTo>
                      <a:lnTo>
                        <a:pt x="1268" y="5714"/>
                      </a:lnTo>
                      <a:lnTo>
                        <a:pt x="1205" y="5629"/>
                      </a:lnTo>
                      <a:lnTo>
                        <a:pt x="1095" y="5506"/>
                      </a:lnTo>
                      <a:lnTo>
                        <a:pt x="1008" y="5420"/>
                      </a:lnTo>
                      <a:lnTo>
                        <a:pt x="960" y="5371"/>
                      </a:lnTo>
                      <a:lnTo>
                        <a:pt x="860" y="5263"/>
                      </a:lnTo>
                      <a:lnTo>
                        <a:pt x="751" y="5136"/>
                      </a:lnTo>
                      <a:lnTo>
                        <a:pt x="634" y="4986"/>
                      </a:lnTo>
                      <a:lnTo>
                        <a:pt x="572" y="4899"/>
                      </a:lnTo>
                      <a:lnTo>
                        <a:pt x="533" y="4844"/>
                      </a:lnTo>
                      <a:lnTo>
                        <a:pt x="459" y="4729"/>
                      </a:lnTo>
                      <a:lnTo>
                        <a:pt x="390" y="4612"/>
                      </a:lnTo>
                      <a:lnTo>
                        <a:pt x="328" y="4491"/>
                      </a:lnTo>
                      <a:lnTo>
                        <a:pt x="270" y="4368"/>
                      </a:lnTo>
                      <a:lnTo>
                        <a:pt x="217" y="4241"/>
                      </a:lnTo>
                      <a:lnTo>
                        <a:pt x="171" y="4114"/>
                      </a:lnTo>
                      <a:lnTo>
                        <a:pt x="130" y="3984"/>
                      </a:lnTo>
                      <a:lnTo>
                        <a:pt x="94" y="3852"/>
                      </a:lnTo>
                      <a:lnTo>
                        <a:pt x="64" y="3718"/>
                      </a:lnTo>
                      <a:lnTo>
                        <a:pt x="40" y="3584"/>
                      </a:lnTo>
                      <a:lnTo>
                        <a:pt x="21" y="3448"/>
                      </a:lnTo>
                      <a:lnTo>
                        <a:pt x="8" y="3312"/>
                      </a:lnTo>
                      <a:lnTo>
                        <a:pt x="1" y="3175"/>
                      </a:lnTo>
                      <a:lnTo>
                        <a:pt x="0" y="3038"/>
                      </a:lnTo>
                      <a:lnTo>
                        <a:pt x="4" y="2899"/>
                      </a:lnTo>
                      <a:lnTo>
                        <a:pt x="9" y="2831"/>
                      </a:lnTo>
                      <a:lnTo>
                        <a:pt x="17" y="2759"/>
                      </a:lnTo>
                      <a:lnTo>
                        <a:pt x="36" y="2618"/>
                      </a:lnTo>
                      <a:lnTo>
                        <a:pt x="62" y="2478"/>
                      </a:lnTo>
                      <a:lnTo>
                        <a:pt x="94" y="2340"/>
                      </a:lnTo>
                      <a:lnTo>
                        <a:pt x="132" y="2205"/>
                      </a:lnTo>
                      <a:lnTo>
                        <a:pt x="175" y="2073"/>
                      </a:lnTo>
                      <a:lnTo>
                        <a:pt x="224" y="1943"/>
                      </a:lnTo>
                      <a:lnTo>
                        <a:pt x="278" y="1817"/>
                      </a:lnTo>
                      <a:lnTo>
                        <a:pt x="337" y="1692"/>
                      </a:lnTo>
                      <a:lnTo>
                        <a:pt x="403" y="1572"/>
                      </a:lnTo>
                      <a:lnTo>
                        <a:pt x="472" y="1454"/>
                      </a:lnTo>
                      <a:lnTo>
                        <a:pt x="547" y="1340"/>
                      </a:lnTo>
                      <a:lnTo>
                        <a:pt x="626" y="1230"/>
                      </a:lnTo>
                      <a:lnTo>
                        <a:pt x="711" y="1124"/>
                      </a:lnTo>
                      <a:lnTo>
                        <a:pt x="798" y="1020"/>
                      </a:lnTo>
                      <a:lnTo>
                        <a:pt x="891" y="922"/>
                      </a:lnTo>
                      <a:lnTo>
                        <a:pt x="988" y="827"/>
                      </a:lnTo>
                      <a:lnTo>
                        <a:pt x="1089" y="736"/>
                      </a:lnTo>
                      <a:lnTo>
                        <a:pt x="1193" y="651"/>
                      </a:lnTo>
                      <a:lnTo>
                        <a:pt x="1301" y="570"/>
                      </a:lnTo>
                      <a:lnTo>
                        <a:pt x="1412" y="493"/>
                      </a:lnTo>
                      <a:lnTo>
                        <a:pt x="1526" y="422"/>
                      </a:lnTo>
                      <a:lnTo>
                        <a:pt x="1644" y="356"/>
                      </a:lnTo>
                      <a:lnTo>
                        <a:pt x="1766" y="293"/>
                      </a:lnTo>
                      <a:lnTo>
                        <a:pt x="1889" y="237"/>
                      </a:lnTo>
                      <a:lnTo>
                        <a:pt x="2016" y="188"/>
                      </a:lnTo>
                      <a:lnTo>
                        <a:pt x="2144" y="142"/>
                      </a:lnTo>
                      <a:lnTo>
                        <a:pt x="2276" y="103"/>
                      </a:lnTo>
                      <a:lnTo>
                        <a:pt x="2409" y="71"/>
                      </a:lnTo>
                      <a:lnTo>
                        <a:pt x="2545" y="43"/>
                      </a:lnTo>
                      <a:lnTo>
                        <a:pt x="2682" y="22"/>
                      </a:lnTo>
                      <a:lnTo>
                        <a:pt x="2823" y="8"/>
                      </a:lnTo>
                      <a:lnTo>
                        <a:pt x="2892" y="3"/>
                      </a:lnTo>
                      <a:lnTo>
                        <a:pt x="2975" y="0"/>
                      </a:lnTo>
                      <a:lnTo>
                        <a:pt x="3138" y="1"/>
                      </a:lnTo>
                      <a:lnTo>
                        <a:pt x="3298" y="11"/>
                      </a:lnTo>
                      <a:lnTo>
                        <a:pt x="3457" y="28"/>
                      </a:lnTo>
                      <a:lnTo>
                        <a:pt x="3613" y="54"/>
                      </a:lnTo>
                      <a:lnTo>
                        <a:pt x="3766" y="88"/>
                      </a:lnTo>
                      <a:lnTo>
                        <a:pt x="3917" y="129"/>
                      </a:lnTo>
                      <a:lnTo>
                        <a:pt x="4063" y="177"/>
                      </a:lnTo>
                      <a:lnTo>
                        <a:pt x="4207" y="233"/>
                      </a:lnTo>
                      <a:lnTo>
                        <a:pt x="4347" y="295"/>
                      </a:lnTo>
                      <a:lnTo>
                        <a:pt x="4483" y="365"/>
                      </a:lnTo>
                      <a:lnTo>
                        <a:pt x="4616" y="441"/>
                      </a:lnTo>
                      <a:lnTo>
                        <a:pt x="4744" y="523"/>
                      </a:lnTo>
                      <a:lnTo>
                        <a:pt x="4867" y="613"/>
                      </a:lnTo>
                      <a:lnTo>
                        <a:pt x="4986" y="707"/>
                      </a:lnTo>
                      <a:lnTo>
                        <a:pt x="5100" y="807"/>
                      </a:lnTo>
                      <a:lnTo>
                        <a:pt x="5210" y="914"/>
                      </a:lnTo>
                      <a:lnTo>
                        <a:pt x="5313" y="1024"/>
                      </a:lnTo>
                      <a:lnTo>
                        <a:pt x="5411" y="1141"/>
                      </a:lnTo>
                      <a:lnTo>
                        <a:pt x="5504" y="1262"/>
                      </a:lnTo>
                      <a:lnTo>
                        <a:pt x="5592" y="1387"/>
                      </a:lnTo>
                      <a:lnTo>
                        <a:pt x="5672" y="1517"/>
                      </a:lnTo>
                      <a:lnTo>
                        <a:pt x="5747" y="1652"/>
                      </a:lnTo>
                      <a:lnTo>
                        <a:pt x="5814" y="1790"/>
                      </a:lnTo>
                      <a:lnTo>
                        <a:pt x="5875" y="1933"/>
                      </a:lnTo>
                      <a:lnTo>
                        <a:pt x="5930" y="2078"/>
                      </a:lnTo>
                      <a:lnTo>
                        <a:pt x="5977" y="2227"/>
                      </a:lnTo>
                      <a:lnTo>
                        <a:pt x="6017" y="2379"/>
                      </a:lnTo>
                      <a:lnTo>
                        <a:pt x="6049" y="2535"/>
                      </a:lnTo>
                      <a:lnTo>
                        <a:pt x="6074" y="2693"/>
                      </a:lnTo>
                      <a:lnTo>
                        <a:pt x="6091" y="2853"/>
                      </a:lnTo>
                      <a:lnTo>
                        <a:pt x="6099" y="3016"/>
                      </a:lnTo>
                      <a:lnTo>
                        <a:pt x="6099" y="3099"/>
                      </a:lnTo>
                      <a:lnTo>
                        <a:pt x="6098" y="3217"/>
                      </a:lnTo>
                      <a:lnTo>
                        <a:pt x="6081" y="3452"/>
                      </a:lnTo>
                      <a:lnTo>
                        <a:pt x="6046" y="3685"/>
                      </a:lnTo>
                      <a:lnTo>
                        <a:pt x="5995" y="3914"/>
                      </a:lnTo>
                      <a:lnTo>
                        <a:pt x="5926" y="4139"/>
                      </a:lnTo>
                      <a:lnTo>
                        <a:pt x="5841" y="4357"/>
                      </a:lnTo>
                      <a:lnTo>
                        <a:pt x="5738" y="4568"/>
                      </a:lnTo>
                      <a:lnTo>
                        <a:pt x="5618" y="4772"/>
                      </a:lnTo>
                      <a:lnTo>
                        <a:pt x="5551" y="4871"/>
                      </a:lnTo>
                      <a:lnTo>
                        <a:pt x="5488" y="4958"/>
                      </a:lnTo>
                      <a:lnTo>
                        <a:pt x="5372" y="5109"/>
                      </a:lnTo>
                      <a:lnTo>
                        <a:pt x="5212" y="5299"/>
                      </a:lnTo>
                      <a:lnTo>
                        <a:pt x="5115" y="5405"/>
                      </a:lnTo>
                      <a:lnTo>
                        <a:pt x="5023" y="5507"/>
                      </a:lnTo>
                      <a:lnTo>
                        <a:pt x="4906" y="5650"/>
                      </a:lnTo>
                      <a:lnTo>
                        <a:pt x="4837" y="5749"/>
                      </a:lnTo>
                      <a:lnTo>
                        <a:pt x="4778" y="5856"/>
                      </a:lnTo>
                      <a:lnTo>
                        <a:pt x="4728" y="5976"/>
                      </a:lnTo>
                      <a:lnTo>
                        <a:pt x="4684" y="6116"/>
                      </a:lnTo>
                      <a:lnTo>
                        <a:pt x="4651" y="6281"/>
                      </a:lnTo>
                      <a:lnTo>
                        <a:pt x="4637" y="6376"/>
                      </a:lnTo>
                      <a:lnTo>
                        <a:pt x="4595" y="6728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Rectangle 49">
                  <a:extLst>
                    <a:ext uri="{FF2B5EF4-FFF2-40B4-BE49-F238E27FC236}">
                      <a16:creationId xmlns:a16="http://schemas.microsoft.com/office/drawing/2014/main" id="{E7D7449B-ED1C-48BD-A888-07EE46AA0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715" y="-198052"/>
                  <a:ext cx="88392" cy="6913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Rectangle 50">
                  <a:extLst>
                    <a:ext uri="{FF2B5EF4-FFF2-40B4-BE49-F238E27FC236}">
                      <a16:creationId xmlns:a16="http://schemas.microsoft.com/office/drawing/2014/main" id="{01BD033A-DC3B-4F46-A850-B7BA2C0D33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715" y="-181138"/>
                  <a:ext cx="88392" cy="6913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Rectangle 51">
                  <a:extLst>
                    <a:ext uri="{FF2B5EF4-FFF2-40B4-BE49-F238E27FC236}">
                      <a16:creationId xmlns:a16="http://schemas.microsoft.com/office/drawing/2014/main" id="{D78E7E40-A760-4592-A5CB-26642A8A75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715" y="-164225"/>
                  <a:ext cx="88392" cy="6913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52">
                  <a:extLst>
                    <a:ext uri="{FF2B5EF4-FFF2-40B4-BE49-F238E27FC236}">
                      <a16:creationId xmlns:a16="http://schemas.microsoft.com/office/drawing/2014/main" id="{92FF5E14-248F-48EF-8058-1E5D669F5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5324" y="-336891"/>
                  <a:ext cx="172372" cy="132662"/>
                </a:xfrm>
                <a:custGeom>
                  <a:avLst/>
                  <a:gdLst>
                    <a:gd name="T0" fmla="*/ 2581 w 7031"/>
                    <a:gd name="T1" fmla="*/ 1972 h 5408"/>
                    <a:gd name="T2" fmla="*/ 2581 w 7031"/>
                    <a:gd name="T3" fmla="*/ 2487 h 5408"/>
                    <a:gd name="T4" fmla="*/ 2697 w 7031"/>
                    <a:gd name="T5" fmla="*/ 2981 h 5408"/>
                    <a:gd name="T6" fmla="*/ 333 w 7031"/>
                    <a:gd name="T7" fmla="*/ 4243 h 5408"/>
                    <a:gd name="T8" fmla="*/ 174 w 7031"/>
                    <a:gd name="T9" fmla="*/ 4363 h 5408"/>
                    <a:gd name="T10" fmla="*/ 64 w 7031"/>
                    <a:gd name="T11" fmla="*/ 4520 h 5408"/>
                    <a:gd name="T12" fmla="*/ 7 w 7031"/>
                    <a:gd name="T13" fmla="*/ 4701 h 5408"/>
                    <a:gd name="T14" fmla="*/ 6 w 7031"/>
                    <a:gd name="T15" fmla="*/ 4894 h 5408"/>
                    <a:gd name="T16" fmla="*/ 68 w 7031"/>
                    <a:gd name="T17" fmla="*/ 5084 h 5408"/>
                    <a:gd name="T18" fmla="*/ 102 w 7031"/>
                    <a:gd name="T19" fmla="*/ 5143 h 5408"/>
                    <a:gd name="T20" fmla="*/ 242 w 7031"/>
                    <a:gd name="T21" fmla="*/ 5285 h 5408"/>
                    <a:gd name="T22" fmla="*/ 411 w 7031"/>
                    <a:gd name="T23" fmla="*/ 5374 h 5408"/>
                    <a:gd name="T24" fmla="*/ 599 w 7031"/>
                    <a:gd name="T25" fmla="*/ 5408 h 5408"/>
                    <a:gd name="T26" fmla="*/ 790 w 7031"/>
                    <a:gd name="T27" fmla="*/ 5382 h 5408"/>
                    <a:gd name="T28" fmla="*/ 970 w 7031"/>
                    <a:gd name="T29" fmla="*/ 5291 h 5408"/>
                    <a:gd name="T30" fmla="*/ 3161 w 7031"/>
                    <a:gd name="T31" fmla="*/ 3739 h 5408"/>
                    <a:gd name="T32" fmla="*/ 3427 w 7031"/>
                    <a:gd name="T33" fmla="*/ 3982 h 5408"/>
                    <a:gd name="T34" fmla="*/ 3733 w 7031"/>
                    <a:gd name="T35" fmla="*/ 4182 h 5408"/>
                    <a:gd name="T36" fmla="*/ 4076 w 7031"/>
                    <a:gd name="T37" fmla="*/ 4332 h 5408"/>
                    <a:gd name="T38" fmla="*/ 4449 w 7031"/>
                    <a:gd name="T39" fmla="*/ 4426 h 5408"/>
                    <a:gd name="T40" fmla="*/ 4852 w 7031"/>
                    <a:gd name="T41" fmla="*/ 4455 h 5408"/>
                    <a:gd name="T42" fmla="*/ 5194 w 7031"/>
                    <a:gd name="T43" fmla="*/ 4429 h 5408"/>
                    <a:gd name="T44" fmla="*/ 5707 w 7031"/>
                    <a:gd name="T45" fmla="*/ 4277 h 5408"/>
                    <a:gd name="T46" fmla="*/ 6160 w 7031"/>
                    <a:gd name="T47" fmla="*/ 4007 h 5408"/>
                    <a:gd name="T48" fmla="*/ 6538 w 7031"/>
                    <a:gd name="T49" fmla="*/ 3636 h 5408"/>
                    <a:gd name="T50" fmla="*/ 6822 w 7031"/>
                    <a:gd name="T51" fmla="*/ 3181 h 5408"/>
                    <a:gd name="T52" fmla="*/ 6976 w 7031"/>
                    <a:gd name="T53" fmla="*/ 2751 h 5408"/>
                    <a:gd name="T54" fmla="*/ 7006 w 7031"/>
                    <a:gd name="T55" fmla="*/ 2584 h 5408"/>
                    <a:gd name="T56" fmla="*/ 7031 w 7031"/>
                    <a:gd name="T57" fmla="*/ 2249 h 5408"/>
                    <a:gd name="T58" fmla="*/ 7006 w 7031"/>
                    <a:gd name="T59" fmla="*/ 1920 h 5408"/>
                    <a:gd name="T60" fmla="*/ 6935 w 7031"/>
                    <a:gd name="T61" fmla="*/ 1604 h 5408"/>
                    <a:gd name="T62" fmla="*/ 6821 w 7031"/>
                    <a:gd name="T63" fmla="*/ 1301 h 5408"/>
                    <a:gd name="T64" fmla="*/ 6666 w 7031"/>
                    <a:gd name="T65" fmla="*/ 1020 h 5408"/>
                    <a:gd name="T66" fmla="*/ 6473 w 7031"/>
                    <a:gd name="T67" fmla="*/ 763 h 5408"/>
                    <a:gd name="T68" fmla="*/ 6244 w 7031"/>
                    <a:gd name="T69" fmla="*/ 536 h 5408"/>
                    <a:gd name="T70" fmla="*/ 5982 w 7031"/>
                    <a:gd name="T71" fmla="*/ 343 h 5408"/>
                    <a:gd name="T72" fmla="*/ 5691 w 7031"/>
                    <a:gd name="T73" fmla="*/ 189 h 5408"/>
                    <a:gd name="T74" fmla="*/ 5371 w 7031"/>
                    <a:gd name="T75" fmla="*/ 78 h 5408"/>
                    <a:gd name="T76" fmla="*/ 5260 w 7031"/>
                    <a:gd name="T77" fmla="*/ 52 h 5408"/>
                    <a:gd name="T78" fmla="*/ 4925 w 7031"/>
                    <a:gd name="T79" fmla="*/ 4 h 5408"/>
                    <a:gd name="T80" fmla="*/ 4595 w 7031"/>
                    <a:gd name="T81" fmla="*/ 8 h 5408"/>
                    <a:gd name="T82" fmla="*/ 4274 w 7031"/>
                    <a:gd name="T83" fmla="*/ 61 h 5408"/>
                    <a:gd name="T84" fmla="*/ 3968 w 7031"/>
                    <a:gd name="T85" fmla="*/ 159 h 5408"/>
                    <a:gd name="T86" fmla="*/ 3680 w 7031"/>
                    <a:gd name="T87" fmla="*/ 301 h 5408"/>
                    <a:gd name="T88" fmla="*/ 3416 w 7031"/>
                    <a:gd name="T89" fmla="*/ 482 h 5408"/>
                    <a:gd name="T90" fmla="*/ 3179 w 7031"/>
                    <a:gd name="T91" fmla="*/ 699 h 5408"/>
                    <a:gd name="T92" fmla="*/ 2974 w 7031"/>
                    <a:gd name="T93" fmla="*/ 952 h 5408"/>
                    <a:gd name="T94" fmla="*/ 2805 w 7031"/>
                    <a:gd name="T95" fmla="*/ 1234 h 5408"/>
                    <a:gd name="T96" fmla="*/ 2676 w 7031"/>
                    <a:gd name="T97" fmla="*/ 1546 h 5408"/>
                    <a:gd name="T98" fmla="*/ 2630 w 7031"/>
                    <a:gd name="T99" fmla="*/ 1710 h 5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031" h="5408">
                      <a:moveTo>
                        <a:pt x="2630" y="1710"/>
                      </a:moveTo>
                      <a:lnTo>
                        <a:pt x="2610" y="1798"/>
                      </a:lnTo>
                      <a:lnTo>
                        <a:pt x="2581" y="1972"/>
                      </a:lnTo>
                      <a:lnTo>
                        <a:pt x="2568" y="2145"/>
                      </a:lnTo>
                      <a:lnTo>
                        <a:pt x="2568" y="2317"/>
                      </a:lnTo>
                      <a:lnTo>
                        <a:pt x="2581" y="2487"/>
                      </a:lnTo>
                      <a:lnTo>
                        <a:pt x="2607" y="2654"/>
                      </a:lnTo>
                      <a:lnTo>
                        <a:pt x="2646" y="2820"/>
                      </a:lnTo>
                      <a:lnTo>
                        <a:pt x="2697" y="2981"/>
                      </a:lnTo>
                      <a:lnTo>
                        <a:pt x="2728" y="3061"/>
                      </a:lnTo>
                      <a:lnTo>
                        <a:pt x="365" y="4229"/>
                      </a:lnTo>
                      <a:lnTo>
                        <a:pt x="333" y="4243"/>
                      </a:lnTo>
                      <a:lnTo>
                        <a:pt x="275" y="4278"/>
                      </a:lnTo>
                      <a:lnTo>
                        <a:pt x="223" y="4318"/>
                      </a:lnTo>
                      <a:lnTo>
                        <a:pt x="174" y="4363"/>
                      </a:lnTo>
                      <a:lnTo>
                        <a:pt x="132" y="4411"/>
                      </a:lnTo>
                      <a:lnTo>
                        <a:pt x="95" y="4464"/>
                      </a:lnTo>
                      <a:lnTo>
                        <a:pt x="64" y="4520"/>
                      </a:lnTo>
                      <a:lnTo>
                        <a:pt x="39" y="4578"/>
                      </a:lnTo>
                      <a:lnTo>
                        <a:pt x="20" y="4639"/>
                      </a:lnTo>
                      <a:lnTo>
                        <a:pt x="7" y="4701"/>
                      </a:lnTo>
                      <a:lnTo>
                        <a:pt x="1" y="4765"/>
                      </a:lnTo>
                      <a:lnTo>
                        <a:pt x="0" y="4829"/>
                      </a:lnTo>
                      <a:lnTo>
                        <a:pt x="6" y="4894"/>
                      </a:lnTo>
                      <a:lnTo>
                        <a:pt x="20" y="4959"/>
                      </a:lnTo>
                      <a:lnTo>
                        <a:pt x="40" y="5022"/>
                      </a:lnTo>
                      <a:lnTo>
                        <a:pt x="68" y="5084"/>
                      </a:lnTo>
                      <a:lnTo>
                        <a:pt x="83" y="5115"/>
                      </a:lnTo>
                      <a:lnTo>
                        <a:pt x="83" y="5115"/>
                      </a:lnTo>
                      <a:lnTo>
                        <a:pt x="102" y="5143"/>
                      </a:lnTo>
                      <a:lnTo>
                        <a:pt x="145" y="5196"/>
                      </a:lnTo>
                      <a:lnTo>
                        <a:pt x="191" y="5244"/>
                      </a:lnTo>
                      <a:lnTo>
                        <a:pt x="242" y="5285"/>
                      </a:lnTo>
                      <a:lnTo>
                        <a:pt x="295" y="5321"/>
                      </a:lnTo>
                      <a:lnTo>
                        <a:pt x="352" y="5350"/>
                      </a:lnTo>
                      <a:lnTo>
                        <a:pt x="411" y="5374"/>
                      </a:lnTo>
                      <a:lnTo>
                        <a:pt x="473" y="5392"/>
                      </a:lnTo>
                      <a:lnTo>
                        <a:pt x="535" y="5403"/>
                      </a:lnTo>
                      <a:lnTo>
                        <a:pt x="599" y="5408"/>
                      </a:lnTo>
                      <a:lnTo>
                        <a:pt x="662" y="5406"/>
                      </a:lnTo>
                      <a:lnTo>
                        <a:pt x="727" y="5396"/>
                      </a:lnTo>
                      <a:lnTo>
                        <a:pt x="790" y="5382"/>
                      </a:lnTo>
                      <a:lnTo>
                        <a:pt x="851" y="5359"/>
                      </a:lnTo>
                      <a:lnTo>
                        <a:pt x="911" y="5329"/>
                      </a:lnTo>
                      <a:lnTo>
                        <a:pt x="970" y="5291"/>
                      </a:lnTo>
                      <a:lnTo>
                        <a:pt x="998" y="5270"/>
                      </a:lnTo>
                      <a:lnTo>
                        <a:pt x="3121" y="3694"/>
                      </a:lnTo>
                      <a:lnTo>
                        <a:pt x="3161" y="3739"/>
                      </a:lnTo>
                      <a:lnTo>
                        <a:pt x="3246" y="3824"/>
                      </a:lnTo>
                      <a:lnTo>
                        <a:pt x="3334" y="3906"/>
                      </a:lnTo>
                      <a:lnTo>
                        <a:pt x="3427" y="3982"/>
                      </a:lnTo>
                      <a:lnTo>
                        <a:pt x="3525" y="4054"/>
                      </a:lnTo>
                      <a:lnTo>
                        <a:pt x="3628" y="4121"/>
                      </a:lnTo>
                      <a:lnTo>
                        <a:pt x="3733" y="4182"/>
                      </a:lnTo>
                      <a:lnTo>
                        <a:pt x="3844" y="4238"/>
                      </a:lnTo>
                      <a:lnTo>
                        <a:pt x="3958" y="4289"/>
                      </a:lnTo>
                      <a:lnTo>
                        <a:pt x="4076" y="4332"/>
                      </a:lnTo>
                      <a:lnTo>
                        <a:pt x="4197" y="4370"/>
                      </a:lnTo>
                      <a:lnTo>
                        <a:pt x="4322" y="4402"/>
                      </a:lnTo>
                      <a:lnTo>
                        <a:pt x="4449" y="4426"/>
                      </a:lnTo>
                      <a:lnTo>
                        <a:pt x="4581" y="4443"/>
                      </a:lnTo>
                      <a:lnTo>
                        <a:pt x="4715" y="4453"/>
                      </a:lnTo>
                      <a:lnTo>
                        <a:pt x="4852" y="4455"/>
                      </a:lnTo>
                      <a:lnTo>
                        <a:pt x="4922" y="4453"/>
                      </a:lnTo>
                      <a:lnTo>
                        <a:pt x="5014" y="4450"/>
                      </a:lnTo>
                      <a:lnTo>
                        <a:pt x="5194" y="4429"/>
                      </a:lnTo>
                      <a:lnTo>
                        <a:pt x="5370" y="4392"/>
                      </a:lnTo>
                      <a:lnTo>
                        <a:pt x="5541" y="4341"/>
                      </a:lnTo>
                      <a:lnTo>
                        <a:pt x="5707" y="4277"/>
                      </a:lnTo>
                      <a:lnTo>
                        <a:pt x="5865" y="4199"/>
                      </a:lnTo>
                      <a:lnTo>
                        <a:pt x="6016" y="4108"/>
                      </a:lnTo>
                      <a:lnTo>
                        <a:pt x="6160" y="4007"/>
                      </a:lnTo>
                      <a:lnTo>
                        <a:pt x="6295" y="3893"/>
                      </a:lnTo>
                      <a:lnTo>
                        <a:pt x="6421" y="3770"/>
                      </a:lnTo>
                      <a:lnTo>
                        <a:pt x="6538" y="3636"/>
                      </a:lnTo>
                      <a:lnTo>
                        <a:pt x="6643" y="3492"/>
                      </a:lnTo>
                      <a:lnTo>
                        <a:pt x="6738" y="3340"/>
                      </a:lnTo>
                      <a:lnTo>
                        <a:pt x="6822" y="3181"/>
                      </a:lnTo>
                      <a:lnTo>
                        <a:pt x="6893" y="3014"/>
                      </a:lnTo>
                      <a:lnTo>
                        <a:pt x="6951" y="2841"/>
                      </a:lnTo>
                      <a:lnTo>
                        <a:pt x="6976" y="2751"/>
                      </a:lnTo>
                      <a:lnTo>
                        <a:pt x="6976" y="2751"/>
                      </a:lnTo>
                      <a:lnTo>
                        <a:pt x="6987" y="2696"/>
                      </a:lnTo>
                      <a:lnTo>
                        <a:pt x="7006" y="2584"/>
                      </a:lnTo>
                      <a:lnTo>
                        <a:pt x="7020" y="2472"/>
                      </a:lnTo>
                      <a:lnTo>
                        <a:pt x="7028" y="2360"/>
                      </a:lnTo>
                      <a:lnTo>
                        <a:pt x="7031" y="2249"/>
                      </a:lnTo>
                      <a:lnTo>
                        <a:pt x="7027" y="2138"/>
                      </a:lnTo>
                      <a:lnTo>
                        <a:pt x="7019" y="2029"/>
                      </a:lnTo>
                      <a:lnTo>
                        <a:pt x="7006" y="1920"/>
                      </a:lnTo>
                      <a:lnTo>
                        <a:pt x="6987" y="1814"/>
                      </a:lnTo>
                      <a:lnTo>
                        <a:pt x="6963" y="1707"/>
                      </a:lnTo>
                      <a:lnTo>
                        <a:pt x="6935" y="1604"/>
                      </a:lnTo>
                      <a:lnTo>
                        <a:pt x="6902" y="1500"/>
                      </a:lnTo>
                      <a:lnTo>
                        <a:pt x="6864" y="1400"/>
                      </a:lnTo>
                      <a:lnTo>
                        <a:pt x="6821" y="1301"/>
                      </a:lnTo>
                      <a:lnTo>
                        <a:pt x="6773" y="1205"/>
                      </a:lnTo>
                      <a:lnTo>
                        <a:pt x="6722" y="1111"/>
                      </a:lnTo>
                      <a:lnTo>
                        <a:pt x="6666" y="1020"/>
                      </a:lnTo>
                      <a:lnTo>
                        <a:pt x="6605" y="931"/>
                      </a:lnTo>
                      <a:lnTo>
                        <a:pt x="6541" y="845"/>
                      </a:lnTo>
                      <a:lnTo>
                        <a:pt x="6473" y="763"/>
                      </a:lnTo>
                      <a:lnTo>
                        <a:pt x="6400" y="684"/>
                      </a:lnTo>
                      <a:lnTo>
                        <a:pt x="6324" y="608"/>
                      </a:lnTo>
                      <a:lnTo>
                        <a:pt x="6244" y="536"/>
                      </a:lnTo>
                      <a:lnTo>
                        <a:pt x="6160" y="467"/>
                      </a:lnTo>
                      <a:lnTo>
                        <a:pt x="6073" y="403"/>
                      </a:lnTo>
                      <a:lnTo>
                        <a:pt x="5982" y="343"/>
                      </a:lnTo>
                      <a:lnTo>
                        <a:pt x="5888" y="287"/>
                      </a:lnTo>
                      <a:lnTo>
                        <a:pt x="5791" y="235"/>
                      </a:lnTo>
                      <a:lnTo>
                        <a:pt x="5691" y="189"/>
                      </a:lnTo>
                      <a:lnTo>
                        <a:pt x="5588" y="147"/>
                      </a:lnTo>
                      <a:lnTo>
                        <a:pt x="5481" y="110"/>
                      </a:lnTo>
                      <a:lnTo>
                        <a:pt x="5371" y="78"/>
                      </a:lnTo>
                      <a:lnTo>
                        <a:pt x="5315" y="64"/>
                      </a:lnTo>
                      <a:lnTo>
                        <a:pt x="5315" y="64"/>
                      </a:lnTo>
                      <a:lnTo>
                        <a:pt x="5260" y="52"/>
                      </a:lnTo>
                      <a:lnTo>
                        <a:pt x="5148" y="29"/>
                      </a:lnTo>
                      <a:lnTo>
                        <a:pt x="5036" y="14"/>
                      </a:lnTo>
                      <a:lnTo>
                        <a:pt x="4925" y="4"/>
                      </a:lnTo>
                      <a:lnTo>
                        <a:pt x="4814" y="0"/>
                      </a:lnTo>
                      <a:lnTo>
                        <a:pt x="4704" y="1"/>
                      </a:lnTo>
                      <a:lnTo>
                        <a:pt x="4595" y="8"/>
                      </a:lnTo>
                      <a:lnTo>
                        <a:pt x="4486" y="21"/>
                      </a:lnTo>
                      <a:lnTo>
                        <a:pt x="4380" y="38"/>
                      </a:lnTo>
                      <a:lnTo>
                        <a:pt x="4274" y="61"/>
                      </a:lnTo>
                      <a:lnTo>
                        <a:pt x="4171" y="88"/>
                      </a:lnTo>
                      <a:lnTo>
                        <a:pt x="4069" y="122"/>
                      </a:lnTo>
                      <a:lnTo>
                        <a:pt x="3968" y="159"/>
                      </a:lnTo>
                      <a:lnTo>
                        <a:pt x="3870" y="202"/>
                      </a:lnTo>
                      <a:lnTo>
                        <a:pt x="3774" y="249"/>
                      </a:lnTo>
                      <a:lnTo>
                        <a:pt x="3680" y="301"/>
                      </a:lnTo>
                      <a:lnTo>
                        <a:pt x="3590" y="356"/>
                      </a:lnTo>
                      <a:lnTo>
                        <a:pt x="3501" y="417"/>
                      </a:lnTo>
                      <a:lnTo>
                        <a:pt x="3416" y="482"/>
                      </a:lnTo>
                      <a:lnTo>
                        <a:pt x="3333" y="551"/>
                      </a:lnTo>
                      <a:lnTo>
                        <a:pt x="3254" y="623"/>
                      </a:lnTo>
                      <a:lnTo>
                        <a:pt x="3179" y="699"/>
                      </a:lnTo>
                      <a:lnTo>
                        <a:pt x="3107" y="780"/>
                      </a:lnTo>
                      <a:lnTo>
                        <a:pt x="3038" y="864"/>
                      </a:lnTo>
                      <a:lnTo>
                        <a:pt x="2974" y="952"/>
                      </a:lnTo>
                      <a:lnTo>
                        <a:pt x="2914" y="1042"/>
                      </a:lnTo>
                      <a:lnTo>
                        <a:pt x="2857" y="1136"/>
                      </a:lnTo>
                      <a:lnTo>
                        <a:pt x="2805" y="1234"/>
                      </a:lnTo>
                      <a:lnTo>
                        <a:pt x="2757" y="1335"/>
                      </a:lnTo>
                      <a:lnTo>
                        <a:pt x="2714" y="1439"/>
                      </a:lnTo>
                      <a:lnTo>
                        <a:pt x="2676" y="1546"/>
                      </a:lnTo>
                      <a:lnTo>
                        <a:pt x="2643" y="1654"/>
                      </a:lnTo>
                      <a:lnTo>
                        <a:pt x="2630" y="1710"/>
                      </a:lnTo>
                      <a:lnTo>
                        <a:pt x="2630" y="1710"/>
                      </a:lnTo>
                      <a:close/>
                    </a:path>
                  </a:pathLst>
                </a:custGeom>
                <a:solidFill>
                  <a:srgbClr val="3C33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53">
                  <a:extLst>
                    <a:ext uri="{FF2B5EF4-FFF2-40B4-BE49-F238E27FC236}">
                      <a16:creationId xmlns:a16="http://schemas.microsoft.com/office/drawing/2014/main" id="{14B50E88-0901-4FA7-B9DB-0FF4C90CB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5333" y="-321448"/>
                  <a:ext cx="75450" cy="75597"/>
                </a:xfrm>
                <a:custGeom>
                  <a:avLst/>
                  <a:gdLst>
                    <a:gd name="T0" fmla="*/ 1364 w 3080"/>
                    <a:gd name="T1" fmla="*/ 3080 h 3080"/>
                    <a:gd name="T2" fmla="*/ 1814 w 3080"/>
                    <a:gd name="T3" fmla="*/ 2770 h 3080"/>
                    <a:gd name="T4" fmla="*/ 1998 w 3080"/>
                    <a:gd name="T5" fmla="*/ 2712 h 3080"/>
                    <a:gd name="T6" fmla="*/ 2215 w 3080"/>
                    <a:gd name="T7" fmla="*/ 2605 h 3080"/>
                    <a:gd name="T8" fmla="*/ 2503 w 3080"/>
                    <a:gd name="T9" fmla="*/ 2743 h 3080"/>
                    <a:gd name="T10" fmla="*/ 2616 w 3080"/>
                    <a:gd name="T11" fmla="*/ 2222 h 3080"/>
                    <a:gd name="T12" fmla="*/ 2703 w 3080"/>
                    <a:gd name="T13" fmla="*/ 2058 h 3080"/>
                    <a:gd name="T14" fmla="*/ 2787 w 3080"/>
                    <a:gd name="T15" fmla="*/ 1821 h 3080"/>
                    <a:gd name="T16" fmla="*/ 3080 w 3080"/>
                    <a:gd name="T17" fmla="*/ 1715 h 3080"/>
                    <a:gd name="T18" fmla="*/ 2784 w 3080"/>
                    <a:gd name="T19" fmla="*/ 1266 h 3080"/>
                    <a:gd name="T20" fmla="*/ 2725 w 3080"/>
                    <a:gd name="T21" fmla="*/ 1081 h 3080"/>
                    <a:gd name="T22" fmla="*/ 2619 w 3080"/>
                    <a:gd name="T23" fmla="*/ 854 h 3080"/>
                    <a:gd name="T24" fmla="*/ 2756 w 3080"/>
                    <a:gd name="T25" fmla="*/ 562 h 3080"/>
                    <a:gd name="T26" fmla="*/ 2221 w 3080"/>
                    <a:gd name="T27" fmla="*/ 464 h 3080"/>
                    <a:gd name="T28" fmla="*/ 2058 w 3080"/>
                    <a:gd name="T29" fmla="*/ 375 h 3080"/>
                    <a:gd name="T30" fmla="*/ 1820 w 3080"/>
                    <a:gd name="T31" fmla="*/ 293 h 3080"/>
                    <a:gd name="T32" fmla="*/ 1715 w 3080"/>
                    <a:gd name="T33" fmla="*/ 0 h 3080"/>
                    <a:gd name="T34" fmla="*/ 1265 w 3080"/>
                    <a:gd name="T35" fmla="*/ 309 h 3080"/>
                    <a:gd name="T36" fmla="*/ 1082 w 3080"/>
                    <a:gd name="T37" fmla="*/ 367 h 3080"/>
                    <a:gd name="T38" fmla="*/ 864 w 3080"/>
                    <a:gd name="T39" fmla="*/ 474 h 3080"/>
                    <a:gd name="T40" fmla="*/ 576 w 3080"/>
                    <a:gd name="T41" fmla="*/ 337 h 3080"/>
                    <a:gd name="T42" fmla="*/ 464 w 3080"/>
                    <a:gd name="T43" fmla="*/ 871 h 3080"/>
                    <a:gd name="T44" fmla="*/ 375 w 3080"/>
                    <a:gd name="T45" fmla="*/ 1036 h 3080"/>
                    <a:gd name="T46" fmla="*/ 293 w 3080"/>
                    <a:gd name="T47" fmla="*/ 1273 h 3080"/>
                    <a:gd name="T48" fmla="*/ 0 w 3080"/>
                    <a:gd name="T49" fmla="*/ 1378 h 3080"/>
                    <a:gd name="T50" fmla="*/ 295 w 3080"/>
                    <a:gd name="T51" fmla="*/ 1828 h 3080"/>
                    <a:gd name="T52" fmla="*/ 353 w 3080"/>
                    <a:gd name="T53" fmla="*/ 2012 h 3080"/>
                    <a:gd name="T54" fmla="*/ 461 w 3080"/>
                    <a:gd name="T55" fmla="*/ 2230 h 3080"/>
                    <a:gd name="T56" fmla="*/ 322 w 3080"/>
                    <a:gd name="T57" fmla="*/ 2517 h 3080"/>
                    <a:gd name="T58" fmla="*/ 857 w 3080"/>
                    <a:gd name="T59" fmla="*/ 2630 h 3080"/>
                    <a:gd name="T60" fmla="*/ 1021 w 3080"/>
                    <a:gd name="T61" fmla="*/ 2713 h 3080"/>
                    <a:gd name="T62" fmla="*/ 1258 w 3080"/>
                    <a:gd name="T63" fmla="*/ 2787 h 3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80" h="3080">
                      <a:moveTo>
                        <a:pt x="1321" y="2799"/>
                      </a:moveTo>
                      <a:lnTo>
                        <a:pt x="1364" y="3080"/>
                      </a:lnTo>
                      <a:lnTo>
                        <a:pt x="1786" y="3066"/>
                      </a:lnTo>
                      <a:lnTo>
                        <a:pt x="1814" y="2770"/>
                      </a:lnTo>
                      <a:lnTo>
                        <a:pt x="1876" y="2754"/>
                      </a:lnTo>
                      <a:lnTo>
                        <a:pt x="1998" y="2712"/>
                      </a:lnTo>
                      <a:lnTo>
                        <a:pt x="2110" y="2663"/>
                      </a:lnTo>
                      <a:lnTo>
                        <a:pt x="2215" y="2605"/>
                      </a:lnTo>
                      <a:lnTo>
                        <a:pt x="2263" y="2574"/>
                      </a:lnTo>
                      <a:lnTo>
                        <a:pt x="2503" y="2743"/>
                      </a:lnTo>
                      <a:lnTo>
                        <a:pt x="2798" y="2433"/>
                      </a:lnTo>
                      <a:lnTo>
                        <a:pt x="2616" y="2222"/>
                      </a:lnTo>
                      <a:lnTo>
                        <a:pt x="2646" y="2169"/>
                      </a:lnTo>
                      <a:lnTo>
                        <a:pt x="2703" y="2058"/>
                      </a:lnTo>
                      <a:lnTo>
                        <a:pt x="2751" y="1942"/>
                      </a:lnTo>
                      <a:lnTo>
                        <a:pt x="2787" y="1821"/>
                      </a:lnTo>
                      <a:lnTo>
                        <a:pt x="2798" y="1757"/>
                      </a:lnTo>
                      <a:lnTo>
                        <a:pt x="3080" y="1715"/>
                      </a:lnTo>
                      <a:lnTo>
                        <a:pt x="3065" y="1293"/>
                      </a:lnTo>
                      <a:lnTo>
                        <a:pt x="2784" y="1266"/>
                      </a:lnTo>
                      <a:lnTo>
                        <a:pt x="2768" y="1202"/>
                      </a:lnTo>
                      <a:lnTo>
                        <a:pt x="2725" y="1081"/>
                      </a:lnTo>
                      <a:lnTo>
                        <a:pt x="2676" y="965"/>
                      </a:lnTo>
                      <a:lnTo>
                        <a:pt x="2619" y="854"/>
                      </a:lnTo>
                      <a:lnTo>
                        <a:pt x="2587" y="801"/>
                      </a:lnTo>
                      <a:lnTo>
                        <a:pt x="2756" y="562"/>
                      </a:lnTo>
                      <a:lnTo>
                        <a:pt x="2447" y="280"/>
                      </a:lnTo>
                      <a:lnTo>
                        <a:pt x="2221" y="464"/>
                      </a:lnTo>
                      <a:lnTo>
                        <a:pt x="2168" y="432"/>
                      </a:lnTo>
                      <a:lnTo>
                        <a:pt x="2058" y="375"/>
                      </a:lnTo>
                      <a:lnTo>
                        <a:pt x="1942" y="328"/>
                      </a:lnTo>
                      <a:lnTo>
                        <a:pt x="1820" y="293"/>
                      </a:lnTo>
                      <a:lnTo>
                        <a:pt x="1757" y="280"/>
                      </a:lnTo>
                      <a:lnTo>
                        <a:pt x="1715" y="0"/>
                      </a:lnTo>
                      <a:lnTo>
                        <a:pt x="1293" y="13"/>
                      </a:lnTo>
                      <a:lnTo>
                        <a:pt x="1265" y="309"/>
                      </a:lnTo>
                      <a:lnTo>
                        <a:pt x="1202" y="326"/>
                      </a:lnTo>
                      <a:lnTo>
                        <a:pt x="1082" y="367"/>
                      </a:lnTo>
                      <a:lnTo>
                        <a:pt x="968" y="417"/>
                      </a:lnTo>
                      <a:lnTo>
                        <a:pt x="864" y="474"/>
                      </a:lnTo>
                      <a:lnTo>
                        <a:pt x="815" y="506"/>
                      </a:lnTo>
                      <a:lnTo>
                        <a:pt x="576" y="337"/>
                      </a:lnTo>
                      <a:lnTo>
                        <a:pt x="280" y="646"/>
                      </a:lnTo>
                      <a:lnTo>
                        <a:pt x="464" y="871"/>
                      </a:lnTo>
                      <a:lnTo>
                        <a:pt x="432" y="925"/>
                      </a:lnTo>
                      <a:lnTo>
                        <a:pt x="375" y="1036"/>
                      </a:lnTo>
                      <a:lnTo>
                        <a:pt x="328" y="1152"/>
                      </a:lnTo>
                      <a:lnTo>
                        <a:pt x="293" y="1273"/>
                      </a:lnTo>
                      <a:lnTo>
                        <a:pt x="280" y="1335"/>
                      </a:lnTo>
                      <a:lnTo>
                        <a:pt x="0" y="1378"/>
                      </a:lnTo>
                      <a:lnTo>
                        <a:pt x="13" y="1800"/>
                      </a:lnTo>
                      <a:lnTo>
                        <a:pt x="295" y="1828"/>
                      </a:lnTo>
                      <a:lnTo>
                        <a:pt x="311" y="1891"/>
                      </a:lnTo>
                      <a:lnTo>
                        <a:pt x="353" y="2012"/>
                      </a:lnTo>
                      <a:lnTo>
                        <a:pt x="403" y="2125"/>
                      </a:lnTo>
                      <a:lnTo>
                        <a:pt x="461" y="2230"/>
                      </a:lnTo>
                      <a:lnTo>
                        <a:pt x="491" y="2279"/>
                      </a:lnTo>
                      <a:lnTo>
                        <a:pt x="322" y="2517"/>
                      </a:lnTo>
                      <a:lnTo>
                        <a:pt x="633" y="2812"/>
                      </a:lnTo>
                      <a:lnTo>
                        <a:pt x="857" y="2630"/>
                      </a:lnTo>
                      <a:lnTo>
                        <a:pt x="910" y="2660"/>
                      </a:lnTo>
                      <a:lnTo>
                        <a:pt x="1021" y="2713"/>
                      </a:lnTo>
                      <a:lnTo>
                        <a:pt x="1137" y="2755"/>
                      </a:lnTo>
                      <a:lnTo>
                        <a:pt x="1258" y="2787"/>
                      </a:lnTo>
                      <a:lnTo>
                        <a:pt x="1321" y="27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54">
                  <a:extLst>
                    <a:ext uri="{FF2B5EF4-FFF2-40B4-BE49-F238E27FC236}">
                      <a16:creationId xmlns:a16="http://schemas.microsoft.com/office/drawing/2014/main" id="{C9A9DC3E-5BDF-406B-800B-26B743E2F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27983" y="-298799"/>
                  <a:ext cx="30298" cy="30298"/>
                </a:xfrm>
                <a:custGeom>
                  <a:avLst/>
                  <a:gdLst>
                    <a:gd name="T0" fmla="*/ 1192 w 1237"/>
                    <a:gd name="T1" fmla="*/ 385 h 1237"/>
                    <a:gd name="T2" fmla="*/ 1134 w 1237"/>
                    <a:gd name="T3" fmla="*/ 275 h 1237"/>
                    <a:gd name="T4" fmla="*/ 1057 w 1237"/>
                    <a:gd name="T5" fmla="*/ 181 h 1237"/>
                    <a:gd name="T6" fmla="*/ 965 w 1237"/>
                    <a:gd name="T7" fmla="*/ 105 h 1237"/>
                    <a:gd name="T8" fmla="*/ 860 w 1237"/>
                    <a:gd name="T9" fmla="*/ 49 h 1237"/>
                    <a:gd name="T10" fmla="*/ 747 w 1237"/>
                    <a:gd name="T11" fmla="*/ 13 h 1237"/>
                    <a:gd name="T12" fmla="*/ 628 w 1237"/>
                    <a:gd name="T13" fmla="*/ 0 h 1237"/>
                    <a:gd name="T14" fmla="*/ 506 w 1237"/>
                    <a:gd name="T15" fmla="*/ 10 h 1237"/>
                    <a:gd name="T16" fmla="*/ 414 w 1237"/>
                    <a:gd name="T17" fmla="*/ 35 h 1237"/>
                    <a:gd name="T18" fmla="*/ 328 w 1237"/>
                    <a:gd name="T19" fmla="*/ 72 h 1237"/>
                    <a:gd name="T20" fmla="*/ 225 w 1237"/>
                    <a:gd name="T21" fmla="*/ 140 h 1237"/>
                    <a:gd name="T22" fmla="*/ 141 w 1237"/>
                    <a:gd name="T23" fmla="*/ 224 h 1237"/>
                    <a:gd name="T24" fmla="*/ 74 w 1237"/>
                    <a:gd name="T25" fmla="*/ 324 h 1237"/>
                    <a:gd name="T26" fmla="*/ 28 w 1237"/>
                    <a:gd name="T27" fmla="*/ 432 h 1237"/>
                    <a:gd name="T28" fmla="*/ 4 w 1237"/>
                    <a:gd name="T29" fmla="*/ 549 h 1237"/>
                    <a:gd name="T30" fmla="*/ 2 w 1237"/>
                    <a:gd name="T31" fmla="*/ 670 h 1237"/>
                    <a:gd name="T32" fmla="*/ 25 w 1237"/>
                    <a:gd name="T33" fmla="*/ 792 h 1237"/>
                    <a:gd name="T34" fmla="*/ 46 w 1237"/>
                    <a:gd name="T35" fmla="*/ 852 h 1237"/>
                    <a:gd name="T36" fmla="*/ 104 w 1237"/>
                    <a:gd name="T37" fmla="*/ 963 h 1237"/>
                    <a:gd name="T38" fmla="*/ 180 w 1237"/>
                    <a:gd name="T39" fmla="*/ 1056 h 1237"/>
                    <a:gd name="T40" fmla="*/ 272 w 1237"/>
                    <a:gd name="T41" fmla="*/ 1132 h 1237"/>
                    <a:gd name="T42" fmla="*/ 376 w 1237"/>
                    <a:gd name="T43" fmla="*/ 1189 h 1237"/>
                    <a:gd name="T44" fmla="*/ 490 w 1237"/>
                    <a:gd name="T45" fmla="*/ 1225 h 1237"/>
                    <a:gd name="T46" fmla="*/ 609 w 1237"/>
                    <a:gd name="T47" fmla="*/ 1237 h 1237"/>
                    <a:gd name="T48" fmla="*/ 731 w 1237"/>
                    <a:gd name="T49" fmla="*/ 1227 h 1237"/>
                    <a:gd name="T50" fmla="*/ 822 w 1237"/>
                    <a:gd name="T51" fmla="*/ 1202 h 1237"/>
                    <a:gd name="T52" fmla="*/ 909 w 1237"/>
                    <a:gd name="T53" fmla="*/ 1164 h 1237"/>
                    <a:gd name="T54" fmla="*/ 1011 w 1237"/>
                    <a:gd name="T55" fmla="*/ 1097 h 1237"/>
                    <a:gd name="T56" fmla="*/ 1097 w 1237"/>
                    <a:gd name="T57" fmla="*/ 1013 h 1237"/>
                    <a:gd name="T58" fmla="*/ 1162 w 1237"/>
                    <a:gd name="T59" fmla="*/ 914 h 1237"/>
                    <a:gd name="T60" fmla="*/ 1208 w 1237"/>
                    <a:gd name="T61" fmla="*/ 805 h 1237"/>
                    <a:gd name="T62" fmla="*/ 1234 w 1237"/>
                    <a:gd name="T63" fmla="*/ 689 h 1237"/>
                    <a:gd name="T64" fmla="*/ 1235 w 1237"/>
                    <a:gd name="T65" fmla="*/ 567 h 1237"/>
                    <a:gd name="T66" fmla="*/ 1212 w 1237"/>
                    <a:gd name="T67" fmla="*/ 445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37" h="1237">
                      <a:moveTo>
                        <a:pt x="1202" y="414"/>
                      </a:moveTo>
                      <a:lnTo>
                        <a:pt x="1192" y="385"/>
                      </a:lnTo>
                      <a:lnTo>
                        <a:pt x="1164" y="328"/>
                      </a:lnTo>
                      <a:lnTo>
                        <a:pt x="1134" y="275"/>
                      </a:lnTo>
                      <a:lnTo>
                        <a:pt x="1097" y="225"/>
                      </a:lnTo>
                      <a:lnTo>
                        <a:pt x="1057" y="181"/>
                      </a:lnTo>
                      <a:lnTo>
                        <a:pt x="1012" y="141"/>
                      </a:lnTo>
                      <a:lnTo>
                        <a:pt x="965" y="105"/>
                      </a:lnTo>
                      <a:lnTo>
                        <a:pt x="914" y="75"/>
                      </a:lnTo>
                      <a:lnTo>
                        <a:pt x="860" y="49"/>
                      </a:lnTo>
                      <a:lnTo>
                        <a:pt x="804" y="28"/>
                      </a:lnTo>
                      <a:lnTo>
                        <a:pt x="747" y="13"/>
                      </a:lnTo>
                      <a:lnTo>
                        <a:pt x="688" y="4"/>
                      </a:lnTo>
                      <a:lnTo>
                        <a:pt x="628" y="0"/>
                      </a:lnTo>
                      <a:lnTo>
                        <a:pt x="567" y="2"/>
                      </a:lnTo>
                      <a:lnTo>
                        <a:pt x="506" y="10"/>
                      </a:lnTo>
                      <a:lnTo>
                        <a:pt x="445" y="25"/>
                      </a:lnTo>
                      <a:lnTo>
                        <a:pt x="414" y="35"/>
                      </a:lnTo>
                      <a:lnTo>
                        <a:pt x="385" y="46"/>
                      </a:lnTo>
                      <a:lnTo>
                        <a:pt x="328" y="72"/>
                      </a:lnTo>
                      <a:lnTo>
                        <a:pt x="275" y="104"/>
                      </a:lnTo>
                      <a:lnTo>
                        <a:pt x="225" y="140"/>
                      </a:lnTo>
                      <a:lnTo>
                        <a:pt x="181" y="180"/>
                      </a:lnTo>
                      <a:lnTo>
                        <a:pt x="141" y="224"/>
                      </a:lnTo>
                      <a:lnTo>
                        <a:pt x="105" y="272"/>
                      </a:lnTo>
                      <a:lnTo>
                        <a:pt x="74" y="324"/>
                      </a:lnTo>
                      <a:lnTo>
                        <a:pt x="49" y="376"/>
                      </a:lnTo>
                      <a:lnTo>
                        <a:pt x="28" y="432"/>
                      </a:lnTo>
                      <a:lnTo>
                        <a:pt x="13" y="490"/>
                      </a:lnTo>
                      <a:lnTo>
                        <a:pt x="4" y="549"/>
                      </a:lnTo>
                      <a:lnTo>
                        <a:pt x="0" y="610"/>
                      </a:lnTo>
                      <a:lnTo>
                        <a:pt x="2" y="670"/>
                      </a:lnTo>
                      <a:lnTo>
                        <a:pt x="10" y="731"/>
                      </a:lnTo>
                      <a:lnTo>
                        <a:pt x="25" y="792"/>
                      </a:lnTo>
                      <a:lnTo>
                        <a:pt x="34" y="823"/>
                      </a:lnTo>
                      <a:lnTo>
                        <a:pt x="46" y="852"/>
                      </a:lnTo>
                      <a:lnTo>
                        <a:pt x="72" y="909"/>
                      </a:lnTo>
                      <a:lnTo>
                        <a:pt x="104" y="963"/>
                      </a:lnTo>
                      <a:lnTo>
                        <a:pt x="140" y="1011"/>
                      </a:lnTo>
                      <a:lnTo>
                        <a:pt x="180" y="1056"/>
                      </a:lnTo>
                      <a:lnTo>
                        <a:pt x="224" y="1097"/>
                      </a:lnTo>
                      <a:lnTo>
                        <a:pt x="272" y="1132"/>
                      </a:lnTo>
                      <a:lnTo>
                        <a:pt x="323" y="1162"/>
                      </a:lnTo>
                      <a:lnTo>
                        <a:pt x="376" y="1189"/>
                      </a:lnTo>
                      <a:lnTo>
                        <a:pt x="432" y="1209"/>
                      </a:lnTo>
                      <a:lnTo>
                        <a:pt x="490" y="1225"/>
                      </a:lnTo>
                      <a:lnTo>
                        <a:pt x="549" y="1234"/>
                      </a:lnTo>
                      <a:lnTo>
                        <a:pt x="609" y="1237"/>
                      </a:lnTo>
                      <a:lnTo>
                        <a:pt x="669" y="1235"/>
                      </a:lnTo>
                      <a:lnTo>
                        <a:pt x="731" y="1227"/>
                      </a:lnTo>
                      <a:lnTo>
                        <a:pt x="792" y="1212"/>
                      </a:lnTo>
                      <a:lnTo>
                        <a:pt x="822" y="1202"/>
                      </a:lnTo>
                      <a:lnTo>
                        <a:pt x="852" y="1192"/>
                      </a:lnTo>
                      <a:lnTo>
                        <a:pt x="909" y="1164"/>
                      </a:lnTo>
                      <a:lnTo>
                        <a:pt x="963" y="1134"/>
                      </a:lnTo>
                      <a:lnTo>
                        <a:pt x="1011" y="1097"/>
                      </a:lnTo>
                      <a:lnTo>
                        <a:pt x="1055" y="1057"/>
                      </a:lnTo>
                      <a:lnTo>
                        <a:pt x="1097" y="1013"/>
                      </a:lnTo>
                      <a:lnTo>
                        <a:pt x="1131" y="965"/>
                      </a:lnTo>
                      <a:lnTo>
                        <a:pt x="1162" y="914"/>
                      </a:lnTo>
                      <a:lnTo>
                        <a:pt x="1188" y="861"/>
                      </a:lnTo>
                      <a:lnTo>
                        <a:pt x="1208" y="805"/>
                      </a:lnTo>
                      <a:lnTo>
                        <a:pt x="1224" y="748"/>
                      </a:lnTo>
                      <a:lnTo>
                        <a:pt x="1234" y="689"/>
                      </a:lnTo>
                      <a:lnTo>
                        <a:pt x="1237" y="629"/>
                      </a:lnTo>
                      <a:lnTo>
                        <a:pt x="1235" y="567"/>
                      </a:lnTo>
                      <a:lnTo>
                        <a:pt x="1226" y="506"/>
                      </a:lnTo>
                      <a:lnTo>
                        <a:pt x="1212" y="445"/>
                      </a:lnTo>
                      <a:lnTo>
                        <a:pt x="1202" y="414"/>
                      </a:lnTo>
                      <a:close/>
                    </a:path>
                  </a:pathLst>
                </a:custGeom>
                <a:solidFill>
                  <a:srgbClr val="DC6A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55">
                  <a:extLst>
                    <a:ext uri="{FF2B5EF4-FFF2-40B4-BE49-F238E27FC236}">
                      <a16:creationId xmlns:a16="http://schemas.microsoft.com/office/drawing/2014/main" id="{42C8EFF4-D178-4993-ADC7-17431A249C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24306" y="-302181"/>
                  <a:ext cx="37210" cy="37210"/>
                </a:xfrm>
                <a:custGeom>
                  <a:avLst/>
                  <a:gdLst>
                    <a:gd name="T0" fmla="*/ 719 w 1523"/>
                    <a:gd name="T1" fmla="*/ 284 h 1519"/>
                    <a:gd name="T2" fmla="*/ 606 w 1523"/>
                    <a:gd name="T3" fmla="*/ 310 h 1519"/>
                    <a:gd name="T4" fmla="*/ 539 w 1523"/>
                    <a:gd name="T5" fmla="*/ 338 h 1519"/>
                    <a:gd name="T6" fmla="*/ 408 w 1523"/>
                    <a:gd name="T7" fmla="*/ 439 h 1519"/>
                    <a:gd name="T8" fmla="*/ 314 w 1523"/>
                    <a:gd name="T9" fmla="*/ 596 h 1519"/>
                    <a:gd name="T10" fmla="*/ 285 w 1523"/>
                    <a:gd name="T11" fmla="*/ 777 h 1519"/>
                    <a:gd name="T12" fmla="*/ 311 w 1523"/>
                    <a:gd name="T13" fmla="*/ 914 h 1519"/>
                    <a:gd name="T14" fmla="*/ 362 w 1523"/>
                    <a:gd name="T15" fmla="*/ 1018 h 1519"/>
                    <a:gd name="T16" fmla="*/ 460 w 1523"/>
                    <a:gd name="T17" fmla="*/ 1129 h 1519"/>
                    <a:gd name="T18" fmla="*/ 584 w 1523"/>
                    <a:gd name="T19" fmla="*/ 1204 h 1519"/>
                    <a:gd name="T20" fmla="*/ 724 w 1523"/>
                    <a:gd name="T21" fmla="*/ 1237 h 1519"/>
                    <a:gd name="T22" fmla="*/ 804 w 1523"/>
                    <a:gd name="T23" fmla="*/ 1236 h 1519"/>
                    <a:gd name="T24" fmla="*/ 916 w 1523"/>
                    <a:gd name="T25" fmla="*/ 1210 h 1519"/>
                    <a:gd name="T26" fmla="*/ 984 w 1523"/>
                    <a:gd name="T27" fmla="*/ 1181 h 1519"/>
                    <a:gd name="T28" fmla="*/ 1115 w 1523"/>
                    <a:gd name="T29" fmla="*/ 1081 h 1519"/>
                    <a:gd name="T30" fmla="*/ 1209 w 1523"/>
                    <a:gd name="T31" fmla="*/ 923 h 1519"/>
                    <a:gd name="T32" fmla="*/ 1238 w 1523"/>
                    <a:gd name="T33" fmla="*/ 742 h 1519"/>
                    <a:gd name="T34" fmla="*/ 1212 w 1523"/>
                    <a:gd name="T35" fmla="*/ 605 h 1519"/>
                    <a:gd name="T36" fmla="*/ 1162 w 1523"/>
                    <a:gd name="T37" fmla="*/ 502 h 1519"/>
                    <a:gd name="T38" fmla="*/ 1067 w 1523"/>
                    <a:gd name="T39" fmla="*/ 391 h 1519"/>
                    <a:gd name="T40" fmla="*/ 945 w 1523"/>
                    <a:gd name="T41" fmla="*/ 316 h 1519"/>
                    <a:gd name="T42" fmla="*/ 800 w 1523"/>
                    <a:gd name="T43" fmla="*/ 282 h 1519"/>
                    <a:gd name="T44" fmla="*/ 761 w 1523"/>
                    <a:gd name="T45" fmla="*/ 1519 h 1519"/>
                    <a:gd name="T46" fmla="*/ 701 w 1523"/>
                    <a:gd name="T47" fmla="*/ 1518 h 1519"/>
                    <a:gd name="T48" fmla="*/ 474 w 1523"/>
                    <a:gd name="T49" fmla="*/ 1465 h 1519"/>
                    <a:gd name="T50" fmla="*/ 277 w 1523"/>
                    <a:gd name="T51" fmla="*/ 1348 h 1519"/>
                    <a:gd name="T52" fmla="*/ 124 w 1523"/>
                    <a:gd name="T53" fmla="*/ 1175 h 1519"/>
                    <a:gd name="T54" fmla="*/ 44 w 1523"/>
                    <a:gd name="T55" fmla="*/ 1013 h 1519"/>
                    <a:gd name="T56" fmla="*/ 13 w 1523"/>
                    <a:gd name="T57" fmla="*/ 902 h 1519"/>
                    <a:gd name="T58" fmla="*/ 0 w 1523"/>
                    <a:gd name="T59" fmla="*/ 752 h 1519"/>
                    <a:gd name="T60" fmla="*/ 17 w 1523"/>
                    <a:gd name="T61" fmla="*/ 605 h 1519"/>
                    <a:gd name="T62" fmla="*/ 60 w 1523"/>
                    <a:gd name="T63" fmla="*/ 466 h 1519"/>
                    <a:gd name="T64" fmla="*/ 130 w 1523"/>
                    <a:gd name="T65" fmla="*/ 337 h 1519"/>
                    <a:gd name="T66" fmla="*/ 222 w 1523"/>
                    <a:gd name="T67" fmla="*/ 223 h 1519"/>
                    <a:gd name="T68" fmla="*/ 337 w 1523"/>
                    <a:gd name="T69" fmla="*/ 128 h 1519"/>
                    <a:gd name="T70" fmla="*/ 471 w 1523"/>
                    <a:gd name="T71" fmla="*/ 56 h 1519"/>
                    <a:gd name="T72" fmla="*/ 540 w 1523"/>
                    <a:gd name="T73" fmla="*/ 32 h 1519"/>
                    <a:gd name="T74" fmla="*/ 666 w 1523"/>
                    <a:gd name="T75" fmla="*/ 6 h 1519"/>
                    <a:gd name="T76" fmla="*/ 761 w 1523"/>
                    <a:gd name="T77" fmla="*/ 0 h 1519"/>
                    <a:gd name="T78" fmla="*/ 939 w 1523"/>
                    <a:gd name="T79" fmla="*/ 20 h 1519"/>
                    <a:gd name="T80" fmla="*/ 1152 w 1523"/>
                    <a:gd name="T81" fmla="*/ 105 h 1519"/>
                    <a:gd name="T82" fmla="*/ 1328 w 1523"/>
                    <a:gd name="T83" fmla="*/ 252 h 1519"/>
                    <a:gd name="T84" fmla="*/ 1457 w 1523"/>
                    <a:gd name="T85" fmla="*/ 449 h 1519"/>
                    <a:gd name="T86" fmla="*/ 1491 w 1523"/>
                    <a:gd name="T87" fmla="*/ 543 h 1519"/>
                    <a:gd name="T88" fmla="*/ 1520 w 1523"/>
                    <a:gd name="T89" fmla="*/ 693 h 1519"/>
                    <a:gd name="T90" fmla="*/ 1518 w 1523"/>
                    <a:gd name="T91" fmla="*/ 842 h 1519"/>
                    <a:gd name="T92" fmla="*/ 1487 w 1523"/>
                    <a:gd name="T93" fmla="*/ 985 h 1519"/>
                    <a:gd name="T94" fmla="*/ 1431 w 1523"/>
                    <a:gd name="T95" fmla="*/ 1119 h 1519"/>
                    <a:gd name="T96" fmla="*/ 1349 w 1523"/>
                    <a:gd name="T97" fmla="*/ 1241 h 1519"/>
                    <a:gd name="T98" fmla="*/ 1246 w 1523"/>
                    <a:gd name="T99" fmla="*/ 1346 h 1519"/>
                    <a:gd name="T100" fmla="*/ 1120 w 1523"/>
                    <a:gd name="T101" fmla="*/ 1430 h 1519"/>
                    <a:gd name="T102" fmla="*/ 1015 w 1523"/>
                    <a:gd name="T103" fmla="*/ 1477 h 1519"/>
                    <a:gd name="T104" fmla="*/ 920 w 1523"/>
                    <a:gd name="T105" fmla="*/ 1503 h 1519"/>
                    <a:gd name="T106" fmla="*/ 793 w 1523"/>
                    <a:gd name="T107" fmla="*/ 1519 h 1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23" h="1519">
                      <a:moveTo>
                        <a:pt x="761" y="281"/>
                      </a:moveTo>
                      <a:lnTo>
                        <a:pt x="719" y="284"/>
                      </a:lnTo>
                      <a:lnTo>
                        <a:pt x="640" y="299"/>
                      </a:lnTo>
                      <a:lnTo>
                        <a:pt x="606" y="310"/>
                      </a:lnTo>
                      <a:lnTo>
                        <a:pt x="583" y="318"/>
                      </a:lnTo>
                      <a:lnTo>
                        <a:pt x="539" y="338"/>
                      </a:lnTo>
                      <a:lnTo>
                        <a:pt x="478" y="375"/>
                      </a:lnTo>
                      <a:lnTo>
                        <a:pt x="408" y="439"/>
                      </a:lnTo>
                      <a:lnTo>
                        <a:pt x="353" y="514"/>
                      </a:lnTo>
                      <a:lnTo>
                        <a:pt x="314" y="596"/>
                      </a:lnTo>
                      <a:lnTo>
                        <a:pt x="291" y="685"/>
                      </a:lnTo>
                      <a:lnTo>
                        <a:pt x="285" y="777"/>
                      </a:lnTo>
                      <a:lnTo>
                        <a:pt x="297" y="869"/>
                      </a:lnTo>
                      <a:lnTo>
                        <a:pt x="311" y="914"/>
                      </a:lnTo>
                      <a:lnTo>
                        <a:pt x="326" y="950"/>
                      </a:lnTo>
                      <a:lnTo>
                        <a:pt x="362" y="1018"/>
                      </a:lnTo>
                      <a:lnTo>
                        <a:pt x="407" y="1077"/>
                      </a:lnTo>
                      <a:lnTo>
                        <a:pt x="460" y="1129"/>
                      </a:lnTo>
                      <a:lnTo>
                        <a:pt x="519" y="1171"/>
                      </a:lnTo>
                      <a:lnTo>
                        <a:pt x="584" y="1204"/>
                      </a:lnTo>
                      <a:lnTo>
                        <a:pt x="653" y="1226"/>
                      </a:lnTo>
                      <a:lnTo>
                        <a:pt x="724" y="1237"/>
                      </a:lnTo>
                      <a:lnTo>
                        <a:pt x="761" y="1238"/>
                      </a:lnTo>
                      <a:lnTo>
                        <a:pt x="804" y="1236"/>
                      </a:lnTo>
                      <a:lnTo>
                        <a:pt x="883" y="1220"/>
                      </a:lnTo>
                      <a:lnTo>
                        <a:pt x="916" y="1210"/>
                      </a:lnTo>
                      <a:lnTo>
                        <a:pt x="940" y="1201"/>
                      </a:lnTo>
                      <a:lnTo>
                        <a:pt x="984" y="1181"/>
                      </a:lnTo>
                      <a:lnTo>
                        <a:pt x="1045" y="1143"/>
                      </a:lnTo>
                      <a:lnTo>
                        <a:pt x="1115" y="1081"/>
                      </a:lnTo>
                      <a:lnTo>
                        <a:pt x="1170" y="1006"/>
                      </a:lnTo>
                      <a:lnTo>
                        <a:pt x="1209" y="923"/>
                      </a:lnTo>
                      <a:lnTo>
                        <a:pt x="1232" y="834"/>
                      </a:lnTo>
                      <a:lnTo>
                        <a:pt x="1238" y="742"/>
                      </a:lnTo>
                      <a:lnTo>
                        <a:pt x="1226" y="650"/>
                      </a:lnTo>
                      <a:lnTo>
                        <a:pt x="1212" y="605"/>
                      </a:lnTo>
                      <a:lnTo>
                        <a:pt x="1197" y="568"/>
                      </a:lnTo>
                      <a:lnTo>
                        <a:pt x="1162" y="502"/>
                      </a:lnTo>
                      <a:lnTo>
                        <a:pt x="1119" y="443"/>
                      </a:lnTo>
                      <a:lnTo>
                        <a:pt x="1067" y="391"/>
                      </a:lnTo>
                      <a:lnTo>
                        <a:pt x="1009" y="349"/>
                      </a:lnTo>
                      <a:lnTo>
                        <a:pt x="945" y="316"/>
                      </a:lnTo>
                      <a:lnTo>
                        <a:pt x="875" y="294"/>
                      </a:lnTo>
                      <a:lnTo>
                        <a:pt x="800" y="282"/>
                      </a:lnTo>
                      <a:lnTo>
                        <a:pt x="761" y="281"/>
                      </a:lnTo>
                      <a:close/>
                      <a:moveTo>
                        <a:pt x="761" y="1519"/>
                      </a:moveTo>
                      <a:lnTo>
                        <a:pt x="761" y="1519"/>
                      </a:lnTo>
                      <a:lnTo>
                        <a:pt x="701" y="1518"/>
                      </a:lnTo>
                      <a:lnTo>
                        <a:pt x="584" y="1500"/>
                      </a:lnTo>
                      <a:lnTo>
                        <a:pt x="474" y="1465"/>
                      </a:lnTo>
                      <a:lnTo>
                        <a:pt x="371" y="1413"/>
                      </a:lnTo>
                      <a:lnTo>
                        <a:pt x="277" y="1348"/>
                      </a:lnTo>
                      <a:lnTo>
                        <a:pt x="195" y="1268"/>
                      </a:lnTo>
                      <a:lnTo>
                        <a:pt x="124" y="1175"/>
                      </a:lnTo>
                      <a:lnTo>
                        <a:pt x="66" y="1071"/>
                      </a:lnTo>
                      <a:lnTo>
                        <a:pt x="44" y="1013"/>
                      </a:lnTo>
                      <a:lnTo>
                        <a:pt x="31" y="976"/>
                      </a:lnTo>
                      <a:lnTo>
                        <a:pt x="13" y="902"/>
                      </a:lnTo>
                      <a:lnTo>
                        <a:pt x="3" y="827"/>
                      </a:lnTo>
                      <a:lnTo>
                        <a:pt x="0" y="752"/>
                      </a:lnTo>
                      <a:lnTo>
                        <a:pt x="5" y="678"/>
                      </a:lnTo>
                      <a:lnTo>
                        <a:pt x="17" y="605"/>
                      </a:lnTo>
                      <a:lnTo>
                        <a:pt x="36" y="535"/>
                      </a:lnTo>
                      <a:lnTo>
                        <a:pt x="60" y="466"/>
                      </a:lnTo>
                      <a:lnTo>
                        <a:pt x="92" y="400"/>
                      </a:lnTo>
                      <a:lnTo>
                        <a:pt x="130" y="337"/>
                      </a:lnTo>
                      <a:lnTo>
                        <a:pt x="174" y="278"/>
                      </a:lnTo>
                      <a:lnTo>
                        <a:pt x="222" y="223"/>
                      </a:lnTo>
                      <a:lnTo>
                        <a:pt x="277" y="173"/>
                      </a:lnTo>
                      <a:lnTo>
                        <a:pt x="337" y="128"/>
                      </a:lnTo>
                      <a:lnTo>
                        <a:pt x="403" y="89"/>
                      </a:lnTo>
                      <a:lnTo>
                        <a:pt x="471" y="56"/>
                      </a:lnTo>
                      <a:lnTo>
                        <a:pt x="508" y="42"/>
                      </a:lnTo>
                      <a:lnTo>
                        <a:pt x="540" y="32"/>
                      </a:lnTo>
                      <a:lnTo>
                        <a:pt x="603" y="17"/>
                      </a:lnTo>
                      <a:lnTo>
                        <a:pt x="666" y="6"/>
                      </a:lnTo>
                      <a:lnTo>
                        <a:pt x="730" y="1"/>
                      </a:lnTo>
                      <a:lnTo>
                        <a:pt x="761" y="0"/>
                      </a:lnTo>
                      <a:lnTo>
                        <a:pt x="821" y="2"/>
                      </a:lnTo>
                      <a:lnTo>
                        <a:pt x="939" y="20"/>
                      </a:lnTo>
                      <a:lnTo>
                        <a:pt x="1048" y="55"/>
                      </a:lnTo>
                      <a:lnTo>
                        <a:pt x="1152" y="105"/>
                      </a:lnTo>
                      <a:lnTo>
                        <a:pt x="1246" y="172"/>
                      </a:lnTo>
                      <a:lnTo>
                        <a:pt x="1328" y="252"/>
                      </a:lnTo>
                      <a:lnTo>
                        <a:pt x="1398" y="345"/>
                      </a:lnTo>
                      <a:lnTo>
                        <a:pt x="1457" y="449"/>
                      </a:lnTo>
                      <a:lnTo>
                        <a:pt x="1479" y="506"/>
                      </a:lnTo>
                      <a:lnTo>
                        <a:pt x="1491" y="543"/>
                      </a:lnTo>
                      <a:lnTo>
                        <a:pt x="1509" y="618"/>
                      </a:lnTo>
                      <a:lnTo>
                        <a:pt x="1520" y="693"/>
                      </a:lnTo>
                      <a:lnTo>
                        <a:pt x="1523" y="768"/>
                      </a:lnTo>
                      <a:lnTo>
                        <a:pt x="1518" y="842"/>
                      </a:lnTo>
                      <a:lnTo>
                        <a:pt x="1506" y="914"/>
                      </a:lnTo>
                      <a:lnTo>
                        <a:pt x="1487" y="985"/>
                      </a:lnTo>
                      <a:lnTo>
                        <a:pt x="1463" y="1054"/>
                      </a:lnTo>
                      <a:lnTo>
                        <a:pt x="1431" y="1119"/>
                      </a:lnTo>
                      <a:lnTo>
                        <a:pt x="1393" y="1182"/>
                      </a:lnTo>
                      <a:lnTo>
                        <a:pt x="1349" y="1241"/>
                      </a:lnTo>
                      <a:lnTo>
                        <a:pt x="1300" y="1296"/>
                      </a:lnTo>
                      <a:lnTo>
                        <a:pt x="1246" y="1346"/>
                      </a:lnTo>
                      <a:lnTo>
                        <a:pt x="1185" y="1391"/>
                      </a:lnTo>
                      <a:lnTo>
                        <a:pt x="1120" y="1430"/>
                      </a:lnTo>
                      <a:lnTo>
                        <a:pt x="1051" y="1463"/>
                      </a:lnTo>
                      <a:lnTo>
                        <a:pt x="1015" y="1477"/>
                      </a:lnTo>
                      <a:lnTo>
                        <a:pt x="983" y="1487"/>
                      </a:lnTo>
                      <a:lnTo>
                        <a:pt x="920" y="1503"/>
                      </a:lnTo>
                      <a:lnTo>
                        <a:pt x="856" y="1514"/>
                      </a:lnTo>
                      <a:lnTo>
                        <a:pt x="793" y="1519"/>
                      </a:lnTo>
                      <a:lnTo>
                        <a:pt x="761" y="151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9356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412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Outlier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C4F10-FC43-4329-A057-08894772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98" y="1823770"/>
            <a:ext cx="5077534" cy="4420217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FDB5568-98DA-481C-A04E-9878EB323399}"/>
              </a:ext>
            </a:extLst>
          </p:cNvPr>
          <p:cNvSpPr/>
          <p:nvPr/>
        </p:nvSpPr>
        <p:spPr>
          <a:xfrm>
            <a:off x="6619919" y="1633983"/>
            <a:ext cx="2311400" cy="8167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잘못 추출된 좌표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D1DDAC9-22AF-451C-9763-550EC8C97831}"/>
              </a:ext>
            </a:extLst>
          </p:cNvPr>
          <p:cNvSpPr/>
          <p:nvPr/>
        </p:nvSpPr>
        <p:spPr>
          <a:xfrm>
            <a:off x="8021554" y="5088684"/>
            <a:ext cx="2179741" cy="705643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좌표 오류 수정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15F66C-35FC-40FF-8F77-CADE45DB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46" y="3214728"/>
            <a:ext cx="4581525" cy="163830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B281452-3BD5-44E4-AD61-95D530EAD7E3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AA49B08E-8A04-4050-BDD9-F2C1E8623B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59811F-68C7-42AE-B8DB-8E2F68B4C947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10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5166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Output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의 상관관계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9DF928-26D7-4E3A-80D2-4B00DC99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24" y="1524715"/>
            <a:ext cx="3600267" cy="3505772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E411B2A-A474-4F63-956B-1BB9D9E04E0A}"/>
              </a:ext>
            </a:extLst>
          </p:cNvPr>
          <p:cNvSpPr/>
          <p:nvPr/>
        </p:nvSpPr>
        <p:spPr>
          <a:xfrm>
            <a:off x="4319035" y="5733235"/>
            <a:ext cx="2938454" cy="5513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역에 가까울수록 비쌈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20C4C7-8ABD-48B1-A6F9-1A066484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59" y="1471135"/>
            <a:ext cx="3528998" cy="3428691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53FF6F8-4236-449C-BDCD-3FC2154061EF}"/>
              </a:ext>
            </a:extLst>
          </p:cNvPr>
          <p:cNvSpPr/>
          <p:nvPr/>
        </p:nvSpPr>
        <p:spPr>
          <a:xfrm>
            <a:off x="941064" y="4984860"/>
            <a:ext cx="3362322" cy="562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최근에 지은 아파트가 비쌈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323F522-7BA6-4AB0-B953-FFCAE62D85D2}"/>
              </a:ext>
            </a:extLst>
          </p:cNvPr>
          <p:cNvSpPr/>
          <p:nvPr/>
        </p:nvSpPr>
        <p:spPr>
          <a:xfrm>
            <a:off x="6856559" y="5051779"/>
            <a:ext cx="4394377" cy="562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층수와 가격은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Clear cut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하지 않음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B3EE24B-C3FD-446D-94AF-916B2F84B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98" y="1547112"/>
            <a:ext cx="3830735" cy="342869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2AE39A-3E57-4539-B850-60DBC2783822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EB4C698-B97D-440D-88A9-3FF2F31DA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800979-9272-4D5F-96AF-F11C04634E7D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12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909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Histogram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분포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16B767-2F07-4A3A-A78A-D7D8129E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00" y="1305691"/>
            <a:ext cx="9985126" cy="5156867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A9C9E82-1CE6-4099-B476-E0C5AD195AC2}"/>
              </a:ext>
            </a:extLst>
          </p:cNvPr>
          <p:cNvSpPr/>
          <p:nvPr/>
        </p:nvSpPr>
        <p:spPr>
          <a:xfrm>
            <a:off x="7516740" y="5500821"/>
            <a:ext cx="3707136" cy="872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Categorical data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를 제외하고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대체로 정규분포를 보임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6866B1E-2274-4C3C-9A9B-2AF148E12BB4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46A0A55-1B2B-475B-ADE5-F72EDBF51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FDBAFD-2B77-476C-ADCB-F0EC9FA25CBF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684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시각화 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0998A-CFB8-4E8A-B442-541755D17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57" y="1407953"/>
            <a:ext cx="4910293" cy="482604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6671B8B-5957-4E7B-AC88-AE453C147CDB}"/>
              </a:ext>
            </a:extLst>
          </p:cNvPr>
          <p:cNvSpPr/>
          <p:nvPr/>
        </p:nvSpPr>
        <p:spPr>
          <a:xfrm>
            <a:off x="7996336" y="1510906"/>
            <a:ext cx="3216747" cy="20208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강남구 일대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아파트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녹색 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크기와 가격 비례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지하철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파란색 마커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공원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붉은색 마커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211C24-0A91-47D2-897E-BF8476DA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53" y="1257661"/>
            <a:ext cx="3922326" cy="504999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C25C747-656A-4F31-BE2A-E818248BE4B5}"/>
              </a:ext>
            </a:extLst>
          </p:cNvPr>
          <p:cNvSpPr/>
          <p:nvPr/>
        </p:nvSpPr>
        <p:spPr>
          <a:xfrm>
            <a:off x="3929301" y="5778439"/>
            <a:ext cx="4513974" cy="4700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Correlation Heatmap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4DA2710-98E4-4666-B815-0F6625C72E65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3956377-5DE2-451E-BD1B-7C1B5D011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9D34922-409F-458D-9B3A-56FB6B717868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30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2A70A-A368-4F7F-8E16-A4768F94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0" y="1914899"/>
            <a:ext cx="4830002" cy="3704384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6D75414-89CD-4331-A4CD-BB577ECD2779}"/>
              </a:ext>
            </a:extLst>
          </p:cNvPr>
          <p:cNvSpPr/>
          <p:nvPr/>
        </p:nvSpPr>
        <p:spPr>
          <a:xfrm>
            <a:off x="2411880" y="4785291"/>
            <a:ext cx="3042444" cy="51817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아파트 이름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당 가격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5AD2589-8973-4053-BCA4-141CBE6C0ADC}"/>
              </a:ext>
            </a:extLst>
          </p:cNvPr>
          <p:cNvSpPr/>
          <p:nvPr/>
        </p:nvSpPr>
        <p:spPr>
          <a:xfrm>
            <a:off x="2317739" y="3429000"/>
            <a:ext cx="3042444" cy="51817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가장 가까운 지하철 거리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DA85E0-221E-49F2-9DB7-9E19820C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40" y="1295142"/>
            <a:ext cx="5048955" cy="3704384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64DB3B2-6971-4700-9AE0-C38D526D152B}"/>
              </a:ext>
            </a:extLst>
          </p:cNvPr>
          <p:cNvSpPr/>
          <p:nvPr/>
        </p:nvSpPr>
        <p:spPr>
          <a:xfrm>
            <a:off x="6162906" y="5165795"/>
            <a:ext cx="4478963" cy="95343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초록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아파트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보라색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대학교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파란색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지하철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노란색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공원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옅은 초록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삼각모형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상가 범위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62D79DC-A5F1-473C-8C55-34AEFA6A6A90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2959B61-6538-488B-8DC2-5A6D40DBB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B9FF06-FCF0-42A9-841A-885DE55EE450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808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Machine Learning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3F1010-C720-43DC-9D21-C866C7B19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5" y="1506560"/>
            <a:ext cx="4857827" cy="23694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E34167-AE67-483B-8DED-EEF53B3C3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5" y="3870093"/>
            <a:ext cx="4857827" cy="24145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6ADF81-FA98-4F32-9F52-17EEF21BC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10905"/>
            <a:ext cx="4857827" cy="23591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86DA47-7509-4DF7-ADDD-B0D3F4432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56" y="3870092"/>
            <a:ext cx="4842470" cy="2402808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17686A8-BAB8-43D7-8C88-8EECE57397AC}"/>
              </a:ext>
            </a:extLst>
          </p:cNvPr>
          <p:cNvSpPr/>
          <p:nvPr/>
        </p:nvSpPr>
        <p:spPr>
          <a:xfrm>
            <a:off x="2775929" y="3456726"/>
            <a:ext cx="3008149" cy="3626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699955061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D03F824-3B40-479D-BCC8-980D34227253}"/>
              </a:ext>
            </a:extLst>
          </p:cNvPr>
          <p:cNvSpPr/>
          <p:nvPr/>
        </p:nvSpPr>
        <p:spPr>
          <a:xfrm>
            <a:off x="7961034" y="5992753"/>
            <a:ext cx="3008149" cy="3626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269.8782248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488DAD9-1335-42D8-A4D0-2F34592934E9}"/>
              </a:ext>
            </a:extLst>
          </p:cNvPr>
          <p:cNvSpPr/>
          <p:nvPr/>
        </p:nvSpPr>
        <p:spPr>
          <a:xfrm>
            <a:off x="2759583" y="5962905"/>
            <a:ext cx="3008149" cy="3626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338.1379991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FFAED19-6FEC-461C-888B-1999D0421428}"/>
              </a:ext>
            </a:extLst>
          </p:cNvPr>
          <p:cNvSpPr/>
          <p:nvPr/>
        </p:nvSpPr>
        <p:spPr>
          <a:xfrm>
            <a:off x="7912985" y="3504378"/>
            <a:ext cx="3008149" cy="3626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256.3472216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639C64D-AC5B-4445-9A59-A6B0CF4CE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3F0A8AB0-B418-4861-9327-C0CE2567C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4001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1D7DC4C-E104-49D0-B5E1-8946594A1AE6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F8543D74-B237-4F3C-82B0-003D40CEB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937D4BD-5E81-4986-88AF-7C60B5EF691D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800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48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Linear regression - improved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3F1010-C720-43DC-9D21-C866C7B19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5" y="1506560"/>
            <a:ext cx="4857827" cy="2369473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17686A8-BAB8-43D7-8C88-8EECE57397AC}"/>
              </a:ext>
            </a:extLst>
          </p:cNvPr>
          <p:cNvSpPr/>
          <p:nvPr/>
        </p:nvSpPr>
        <p:spPr>
          <a:xfrm>
            <a:off x="2775929" y="3456726"/>
            <a:ext cx="3008149" cy="3626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699955061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639C64D-AC5B-4445-9A59-A6B0CF4CE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3F0A8AB0-B418-4861-9327-C0CE2567C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4001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4D32CB-EBA5-45F1-A32F-EE155F79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16" y="1613845"/>
            <a:ext cx="3448050" cy="452437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1E00596-FB24-4CBB-929E-FC2044C2F8CE}"/>
              </a:ext>
            </a:extLst>
          </p:cNvPr>
          <p:cNvSpPr/>
          <p:nvPr/>
        </p:nvSpPr>
        <p:spPr>
          <a:xfrm>
            <a:off x="7843119" y="5823214"/>
            <a:ext cx="3008149" cy="3626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410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E041243-B5E5-436E-B4B8-38DF5D0F3F72}"/>
              </a:ext>
            </a:extLst>
          </p:cNvPr>
          <p:cNvSpPr/>
          <p:nvPr/>
        </p:nvSpPr>
        <p:spPr>
          <a:xfrm>
            <a:off x="1187402" y="4169728"/>
            <a:ext cx="4852526" cy="9395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Linear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하지 않은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categorical features: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결과에 큰 영향을 미침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AFEBE08-2A6F-410C-84B9-90F7C42C83CE}"/>
              </a:ext>
            </a:extLst>
          </p:cNvPr>
          <p:cNvSpPr/>
          <p:nvPr/>
        </p:nvSpPr>
        <p:spPr>
          <a:xfrm>
            <a:off x="2775929" y="5415879"/>
            <a:ext cx="3883103" cy="705643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도움이 되지 않는 </a:t>
            </a:r>
            <a:r>
              <a:rPr lang="en-US" altLang="ko-KR" sz="1600" b="1" dirty="0">
                <a:solidFill>
                  <a:prstClr val="white"/>
                </a:solidFill>
              </a:rPr>
              <a:t>Features </a:t>
            </a:r>
            <a:r>
              <a:rPr lang="ko-KR" altLang="en-US" sz="1600" b="1" dirty="0">
                <a:solidFill>
                  <a:prstClr val="white"/>
                </a:solidFill>
              </a:rPr>
              <a:t>제외</a:t>
            </a:r>
            <a:r>
              <a:rPr lang="en-US" altLang="ko-KR" sz="1600" b="1" dirty="0">
                <a:solidFill>
                  <a:prstClr val="white"/>
                </a:solidFill>
              </a:rPr>
              <a:t>:</a:t>
            </a:r>
          </a:p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Significant Improvement!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34BD98-E773-4A87-8216-CB0324033131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32E7999-11DD-40B2-BEE3-36B9E8B8F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D50673-A8D5-4C79-BF8F-BF34F8DA67C5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25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48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차원축소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(PCA)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639C64D-AC5B-4445-9A59-A6B0CF4CE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3F0A8AB0-B418-4861-9327-C0CE2567C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4001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E041243-B5E5-436E-B4B8-38DF5D0F3F72}"/>
              </a:ext>
            </a:extLst>
          </p:cNvPr>
          <p:cNvSpPr/>
          <p:nvPr/>
        </p:nvSpPr>
        <p:spPr>
          <a:xfrm>
            <a:off x="766716" y="1492139"/>
            <a:ext cx="3788155" cy="4112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Principal Component :2~275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34BD98-E773-4A87-8216-CB0324033131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32E7999-11DD-40B2-BEE3-36B9E8B8F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D50673-A8D5-4C79-BF8F-BF34F8DA67C5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5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BDBCA1D-0AAC-4A20-A81C-9CF5B0FAD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12" y="1031572"/>
            <a:ext cx="2600325" cy="685800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5A22ED2-9BC9-4A05-BC2F-A2C6BD299EEA}"/>
              </a:ext>
            </a:extLst>
          </p:cNvPr>
          <p:cNvSpPr/>
          <p:nvPr/>
        </p:nvSpPr>
        <p:spPr>
          <a:xfrm>
            <a:off x="3234369" y="2136646"/>
            <a:ext cx="4074650" cy="4112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Decision Tree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MLP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RMSE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측정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414823-BEF7-49BC-B3A5-570BFFA2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733" y="1919809"/>
            <a:ext cx="2857500" cy="504825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58952D7-4A63-428B-8D7D-C538A1A35A3D}"/>
              </a:ext>
            </a:extLst>
          </p:cNvPr>
          <p:cNvSpPr/>
          <p:nvPr/>
        </p:nvSpPr>
        <p:spPr>
          <a:xfrm>
            <a:off x="4865040" y="1068205"/>
            <a:ext cx="2696887" cy="705643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총</a:t>
            </a:r>
            <a:r>
              <a:rPr lang="en-US" altLang="ko-KR" sz="1600" b="1" dirty="0">
                <a:solidFill>
                  <a:prstClr val="white"/>
                </a:solidFill>
              </a:rPr>
              <a:t> Feature </a:t>
            </a:r>
            <a:r>
              <a:rPr lang="ko-KR" altLang="en-US" sz="1600" b="1" dirty="0">
                <a:solidFill>
                  <a:prstClr val="white"/>
                </a:solidFill>
              </a:rPr>
              <a:t>개수 </a:t>
            </a:r>
            <a:r>
              <a:rPr lang="en-US" altLang="ko-KR" sz="1600" b="1" dirty="0">
                <a:solidFill>
                  <a:prstClr val="white"/>
                </a:solidFill>
              </a:rPr>
              <a:t>276</a:t>
            </a:r>
          </a:p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(after one hot encoding)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C26B2F4-BD84-481B-86D0-D53C96182D31}"/>
              </a:ext>
            </a:extLst>
          </p:cNvPr>
          <p:cNvCxnSpPr>
            <a:cxnSpLocks/>
            <a:stCxn id="57" idx="1"/>
            <a:endCxn id="44" idx="3"/>
          </p:cNvCxnSpPr>
          <p:nvPr/>
        </p:nvCxnSpPr>
        <p:spPr>
          <a:xfrm flipH="1">
            <a:off x="4554871" y="1421027"/>
            <a:ext cx="310169" cy="276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1469E6A-E00D-46D6-AA37-00406C06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98" y="2691448"/>
            <a:ext cx="4978313" cy="26915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07A6CB-B432-4972-8C31-E07D91E5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823" y="2662523"/>
            <a:ext cx="5309918" cy="284227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1462E39-4CCF-4882-A778-3FD9230A3E20}"/>
              </a:ext>
            </a:extLst>
          </p:cNvPr>
          <p:cNvSpPr/>
          <p:nvPr/>
        </p:nvSpPr>
        <p:spPr>
          <a:xfrm>
            <a:off x="5898776" y="4069976"/>
            <a:ext cx="1308848" cy="125505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EC50FD1-3414-4279-9352-F1C7005D219E}"/>
              </a:ext>
            </a:extLst>
          </p:cNvPr>
          <p:cNvCxnSpPr>
            <a:cxnSpLocks/>
          </p:cNvCxnSpPr>
          <p:nvPr/>
        </p:nvCxnSpPr>
        <p:spPr>
          <a:xfrm flipH="1" flipV="1">
            <a:off x="5091953" y="4464424"/>
            <a:ext cx="824274" cy="1434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32963F0-17E2-4B6A-8054-83546F5D9376}"/>
              </a:ext>
            </a:extLst>
          </p:cNvPr>
          <p:cNvSpPr/>
          <p:nvPr/>
        </p:nvSpPr>
        <p:spPr>
          <a:xfrm>
            <a:off x="2380731" y="5719483"/>
            <a:ext cx="6474128" cy="705643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Feature</a:t>
            </a:r>
            <a:r>
              <a:rPr lang="ko-KR" altLang="en-US" sz="1600" b="1" dirty="0">
                <a:solidFill>
                  <a:prstClr val="white"/>
                </a:solidFill>
              </a:rPr>
              <a:t>가 많다고 무조건 좋은 것은 아니다</a:t>
            </a:r>
            <a:r>
              <a:rPr lang="en-US" altLang="ko-KR" sz="1600" b="1" dirty="0">
                <a:solidFill>
                  <a:prstClr val="white"/>
                </a:solidFill>
              </a:rPr>
              <a:t>.  </a:t>
            </a:r>
          </a:p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Noise</a:t>
            </a:r>
            <a:r>
              <a:rPr lang="ko-KR" altLang="en-US" sz="1600" b="1" dirty="0">
                <a:solidFill>
                  <a:prstClr val="white"/>
                </a:solidFill>
              </a:rPr>
              <a:t>에 가까운 </a:t>
            </a:r>
            <a:r>
              <a:rPr lang="en-US" altLang="ko-KR" sz="1600" b="1" dirty="0">
                <a:solidFill>
                  <a:prstClr val="white"/>
                </a:solidFill>
              </a:rPr>
              <a:t>Feature</a:t>
            </a:r>
            <a:r>
              <a:rPr lang="ko-KR" altLang="en-US" sz="1600" b="1" dirty="0">
                <a:solidFill>
                  <a:prstClr val="white"/>
                </a:solidFill>
              </a:rPr>
              <a:t>는 제거해 줄 때 성능이 더욱 개선됨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25612F8-D002-4916-8D9C-6E3048C1B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780" y="4622212"/>
            <a:ext cx="1209675" cy="2476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D9A2B52-BFF8-4973-AC07-EE0EA78A0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640" y="3639854"/>
            <a:ext cx="1190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04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Machine Learning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41E6A1-D6B9-453F-A005-4483BB618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99" y="1703229"/>
            <a:ext cx="5246801" cy="4448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2C0BB-F743-4DF2-871C-E1306E434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00" y="1672362"/>
            <a:ext cx="4191402" cy="4262401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6BD305-0AC1-4222-80A2-A78E40CC0ADB}"/>
              </a:ext>
            </a:extLst>
          </p:cNvPr>
          <p:cNvSpPr/>
          <p:nvPr/>
        </p:nvSpPr>
        <p:spPr>
          <a:xfrm>
            <a:off x="2175214" y="3556435"/>
            <a:ext cx="4084128" cy="123146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결정적인 요인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 </a:t>
            </a: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어떤 구에 속하는가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?(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강남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서초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등등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어떤 동인가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?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BB2DF5A-5C0F-4E60-918C-F4C582DE2C90}"/>
              </a:ext>
            </a:extLst>
          </p:cNvPr>
          <p:cNvSpPr/>
          <p:nvPr/>
        </p:nvSpPr>
        <p:spPr>
          <a:xfrm>
            <a:off x="2523899" y="5035331"/>
            <a:ext cx="3448050" cy="705643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지하철 역에서 거리 등 기타 요소들은 부수적인 </a:t>
            </a:r>
            <a:r>
              <a:rPr lang="en-US" altLang="ko-KR" sz="1600" b="1" dirty="0">
                <a:solidFill>
                  <a:prstClr val="white"/>
                </a:solidFill>
              </a:rPr>
              <a:t>Feature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8E8B8B-C510-49BD-9B79-6A16A389B440}"/>
              </a:ext>
            </a:extLst>
          </p:cNvPr>
          <p:cNvSpPr/>
          <p:nvPr/>
        </p:nvSpPr>
        <p:spPr>
          <a:xfrm>
            <a:off x="9037077" y="5112293"/>
            <a:ext cx="1941367" cy="644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Decision Tree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9A235A-BEF5-4701-B24F-56E8673B6920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1AC40A8A-2EF3-4DEE-8BEB-92A4A7CEF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29B5E52-464C-422D-8AB8-98E28921E9AF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569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결론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6ADF81-FA98-4F32-9F52-17EEF21BC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22" y="1455799"/>
            <a:ext cx="4857827" cy="2359187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FFAED19-6FEC-461C-888B-1999D0421428}"/>
              </a:ext>
            </a:extLst>
          </p:cNvPr>
          <p:cNvSpPr/>
          <p:nvPr/>
        </p:nvSpPr>
        <p:spPr>
          <a:xfrm>
            <a:off x="7328535" y="2945818"/>
            <a:ext cx="2139843" cy="3626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253.816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A7C1792-CF98-4481-A1A5-DCF952BDD4A0}"/>
              </a:ext>
            </a:extLst>
          </p:cNvPr>
          <p:cNvSpPr/>
          <p:nvPr/>
        </p:nvSpPr>
        <p:spPr>
          <a:xfrm>
            <a:off x="7103305" y="1930796"/>
            <a:ext cx="2590305" cy="76197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639C64D-AC5B-4445-9A59-A6B0CF4CE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3F0A8AB0-B418-4861-9327-C0CE2567C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4001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5310B02-B859-4E65-9B5D-66468CB03FC7}"/>
              </a:ext>
            </a:extLst>
          </p:cNvPr>
          <p:cNvSpPr/>
          <p:nvPr/>
        </p:nvSpPr>
        <p:spPr>
          <a:xfrm>
            <a:off x="1349714" y="4228674"/>
            <a:ext cx="4314486" cy="16607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결국 가장 가격을 잘 예측하는 방법은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?</a:t>
            </a:r>
          </a:p>
          <a:p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위도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경도 기반  </a:t>
            </a:r>
            <a:b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Nearest Neighbor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338F148-5652-449C-A533-36BDC816F5C9}"/>
              </a:ext>
            </a:extLst>
          </p:cNvPr>
          <p:cNvSpPr/>
          <p:nvPr/>
        </p:nvSpPr>
        <p:spPr>
          <a:xfrm>
            <a:off x="5973695" y="4118206"/>
            <a:ext cx="5181704" cy="1785690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b="1" dirty="0" err="1">
                <a:solidFill>
                  <a:prstClr val="white"/>
                </a:solidFill>
              </a:rPr>
              <a:t>비싼집</a:t>
            </a:r>
            <a:r>
              <a:rPr lang="ko-KR" altLang="en-US" sz="3600" b="1" dirty="0">
                <a:solidFill>
                  <a:prstClr val="white"/>
                </a:solidFill>
              </a:rPr>
              <a:t> 근처는 비싸고 </a:t>
            </a:r>
            <a:endParaRPr lang="en-US" altLang="ko-KR" sz="3600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3600" b="1" dirty="0" err="1">
                <a:solidFill>
                  <a:prstClr val="white"/>
                </a:solidFill>
              </a:rPr>
              <a:t>싼집</a:t>
            </a:r>
            <a:r>
              <a:rPr lang="ko-KR" altLang="en-US" sz="3600" b="1" dirty="0">
                <a:solidFill>
                  <a:prstClr val="white"/>
                </a:solidFill>
              </a:rPr>
              <a:t> 근처는 싸다</a:t>
            </a:r>
            <a:endParaRPr lang="en-US" altLang="ko-KR" sz="3600" b="1" dirty="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5DE147-4BE5-46D7-8C5A-29E07F3383AB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9918EDF6-460E-4582-85D3-8208BC0F2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764B71-E8AB-4CD9-A2DE-E094C1D0CCEA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Step.5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BCEF723-EC10-4C7B-83E7-DAB08CF5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22" y="3614248"/>
            <a:ext cx="12001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07098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WHY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154859-FED3-4FB4-BB72-082A8E26802A}"/>
              </a:ext>
            </a:extLst>
          </p:cNvPr>
          <p:cNvGrpSpPr/>
          <p:nvPr/>
        </p:nvGrpSpPr>
        <p:grpSpPr>
          <a:xfrm>
            <a:off x="1099585" y="1771028"/>
            <a:ext cx="1554485" cy="4448160"/>
            <a:chOff x="1099585" y="1771028"/>
            <a:chExt cx="1554485" cy="44481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203674C-8D40-41B1-8937-FAFDEDD3AA52}"/>
                </a:ext>
              </a:extLst>
            </p:cNvPr>
            <p:cNvSpPr/>
            <p:nvPr/>
          </p:nvSpPr>
          <p:spPr>
            <a:xfrm>
              <a:off x="1099585" y="1771028"/>
              <a:ext cx="1536700" cy="1295400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F91265C-8BCA-485B-93BA-3BE026CE7632}"/>
                </a:ext>
              </a:extLst>
            </p:cNvPr>
            <p:cNvSpPr/>
            <p:nvPr/>
          </p:nvSpPr>
          <p:spPr>
            <a:xfrm>
              <a:off x="1099585" y="3347408"/>
              <a:ext cx="1536700" cy="1295400"/>
            </a:xfrm>
            <a:prstGeom prst="round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2391042-4243-4EC9-8DEC-288D72C5AD0A}"/>
                </a:ext>
              </a:extLst>
            </p:cNvPr>
            <p:cNvSpPr/>
            <p:nvPr/>
          </p:nvSpPr>
          <p:spPr>
            <a:xfrm>
              <a:off x="1117370" y="4923788"/>
              <a:ext cx="1536700" cy="1295400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5362852-1156-494A-965A-35C570D88348}"/>
              </a:ext>
            </a:extLst>
          </p:cNvPr>
          <p:cNvGrpSpPr/>
          <p:nvPr/>
        </p:nvGrpSpPr>
        <p:grpSpPr>
          <a:xfrm>
            <a:off x="2998816" y="1785038"/>
            <a:ext cx="1554485" cy="4448160"/>
            <a:chOff x="1099585" y="1771028"/>
            <a:chExt cx="1554485" cy="4448160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595DB98E-A179-4186-A63F-26C39F53A27C}"/>
                </a:ext>
              </a:extLst>
            </p:cNvPr>
            <p:cNvSpPr/>
            <p:nvPr/>
          </p:nvSpPr>
          <p:spPr>
            <a:xfrm>
              <a:off x="1099585" y="1771028"/>
              <a:ext cx="1536700" cy="1295400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880ABD2-63C7-4E63-A374-4D96467B098A}"/>
                </a:ext>
              </a:extLst>
            </p:cNvPr>
            <p:cNvSpPr/>
            <p:nvPr/>
          </p:nvSpPr>
          <p:spPr>
            <a:xfrm>
              <a:off x="1099585" y="3347408"/>
              <a:ext cx="1536700" cy="1295400"/>
            </a:xfrm>
            <a:prstGeom prst="round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636FA03-DBB9-47E1-83D5-8DE2BD87671E}"/>
                </a:ext>
              </a:extLst>
            </p:cNvPr>
            <p:cNvSpPr/>
            <p:nvPr/>
          </p:nvSpPr>
          <p:spPr>
            <a:xfrm>
              <a:off x="1117370" y="4923788"/>
              <a:ext cx="1536700" cy="129540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9C01F7E-0933-4D83-A871-7879C5E75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93" y="1372566"/>
            <a:ext cx="5906022" cy="2505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215950-BFF1-4958-A141-A4D646B5C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93" y="3998621"/>
            <a:ext cx="5868219" cy="2375069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8D97A07-432F-49A2-99D6-E29E1F7833E6}"/>
              </a:ext>
            </a:extLst>
          </p:cNvPr>
          <p:cNvSpPr/>
          <p:nvPr/>
        </p:nvSpPr>
        <p:spPr>
          <a:xfrm>
            <a:off x="4553301" y="3468016"/>
            <a:ext cx="3314829" cy="7601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부동산은 항상 관심의 대상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1AA06D6-C9D0-4DE3-87D4-F23242E07D02}"/>
              </a:ext>
            </a:extLst>
          </p:cNvPr>
          <p:cNvSpPr/>
          <p:nvPr/>
        </p:nvSpPr>
        <p:spPr>
          <a:xfrm>
            <a:off x="6362552" y="4759134"/>
            <a:ext cx="4868365" cy="1721494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데이터 수집이 용이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여러가지 접근법을 적용할 수 있음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재미있을 거 같아서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하지만 자칫 진부한 주제일 수 있음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94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5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15763-7AF9-44F8-A58F-58A960646436}"/>
              </a:ext>
            </a:extLst>
          </p:cNvPr>
          <p:cNvSpPr/>
          <p:nvPr/>
        </p:nvSpPr>
        <p:spPr>
          <a:xfrm>
            <a:off x="3048000" y="3527257"/>
            <a:ext cx="6096000" cy="25317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</a:rPr>
              <a:t>인구비율 </a:t>
            </a:r>
            <a:r>
              <a:rPr lang="en-US" altLang="ko-KR" dirty="0">
                <a:latin typeface="+mj-lt"/>
              </a:rPr>
              <a:t>Feature : </a:t>
            </a:r>
            <a:r>
              <a:rPr lang="ko-KR" altLang="en-US" dirty="0">
                <a:latin typeface="+mj-lt"/>
              </a:rPr>
              <a:t>인구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인구밀도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보육시설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외국인주민</a:t>
            </a: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		 </a:t>
            </a:r>
            <a:r>
              <a:rPr lang="ko-KR" altLang="en-US" dirty="0">
                <a:latin typeface="+mj-lt"/>
              </a:rPr>
              <a:t> 기초수급자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학원갯수</a:t>
            </a:r>
            <a:r>
              <a:rPr lang="en-US" altLang="ko-KR" dirty="0">
                <a:latin typeface="+mj-lt"/>
              </a:rPr>
              <a:t>, 1</a:t>
            </a:r>
            <a:r>
              <a:rPr lang="ko-KR" altLang="en-US" dirty="0">
                <a:latin typeface="+mj-lt"/>
              </a:rPr>
              <a:t>인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보통가구</a:t>
            </a: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</a:rPr>
              <a:t>면적비율 </a:t>
            </a:r>
            <a:r>
              <a:rPr lang="en-US" altLang="ko-KR" dirty="0">
                <a:latin typeface="+mj-lt"/>
              </a:rPr>
              <a:t>Feature : </a:t>
            </a:r>
            <a:r>
              <a:rPr lang="ko-KR" altLang="en-US" dirty="0">
                <a:latin typeface="+mj-lt"/>
              </a:rPr>
              <a:t>면적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상가면적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도로비율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임야비율</a:t>
            </a: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		  </a:t>
            </a:r>
            <a:r>
              <a:rPr lang="ko-KR" altLang="en-US" dirty="0">
                <a:latin typeface="+mj-lt"/>
              </a:rPr>
              <a:t>공원비율</a:t>
            </a: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</a:rPr>
              <a:t>기타</a:t>
            </a:r>
            <a:r>
              <a:rPr lang="en-US" altLang="ko-KR" dirty="0">
                <a:latin typeface="+mj-lt"/>
              </a:rPr>
              <a:t> Feature :  </a:t>
            </a:r>
            <a:r>
              <a:rPr lang="ko-KR" altLang="en-US" dirty="0">
                <a:latin typeface="+mj-lt"/>
              </a:rPr>
              <a:t>전세가격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중위연령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노인인구</a:t>
            </a:r>
            <a:r>
              <a:rPr lang="en-US" altLang="ko-KR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Output : </a:t>
            </a:r>
            <a:r>
              <a:rPr lang="ko-KR" altLang="en-US" dirty="0">
                <a:latin typeface="+mj-lt"/>
              </a:rPr>
              <a:t>비슷한 행정동 끼리 </a:t>
            </a:r>
            <a:r>
              <a:rPr lang="en-US" altLang="ko-KR" dirty="0">
                <a:latin typeface="+mj-lt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D65BE-E4C8-49EB-AF53-A8CB05523098}"/>
              </a:ext>
            </a:extLst>
          </p:cNvPr>
          <p:cNvSpPr txBox="1"/>
          <p:nvPr/>
        </p:nvSpPr>
        <p:spPr>
          <a:xfrm>
            <a:off x="1820087" y="2108221"/>
            <a:ext cx="830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5400" b="1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426</a:t>
            </a:r>
            <a:r>
              <a:rPr lang="ko-KR" altLang="en-US" sz="5400" b="1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 행정동 분석 </a:t>
            </a:r>
            <a:endParaRPr lang="en-US" altLang="ko-KR" sz="5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3AB92F7-FE70-4464-8C98-128C5363921C}"/>
              </a:ext>
            </a:extLst>
          </p:cNvPr>
          <p:cNvCxnSpPr/>
          <p:nvPr/>
        </p:nvCxnSpPr>
        <p:spPr>
          <a:xfrm>
            <a:off x="2228850" y="3302899"/>
            <a:ext cx="773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10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수집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5162607-365D-42A0-B421-BDBA317AA6D6}"/>
              </a:ext>
            </a:extLst>
          </p:cNvPr>
          <p:cNvSpPr/>
          <p:nvPr/>
        </p:nvSpPr>
        <p:spPr>
          <a:xfrm>
            <a:off x="2147583" y="1998133"/>
            <a:ext cx="7784982" cy="5181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새로운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피쳐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0C0529-5FE4-412F-A49C-4173B2938647}"/>
              </a:ext>
            </a:extLst>
          </p:cNvPr>
          <p:cNvGrpSpPr/>
          <p:nvPr/>
        </p:nvGrpSpPr>
        <p:grpSpPr>
          <a:xfrm>
            <a:off x="2147582" y="2629970"/>
            <a:ext cx="7784983" cy="3647290"/>
            <a:chOff x="1265997" y="2387300"/>
            <a:chExt cx="6441347" cy="364729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3CB4814-686A-4309-B26D-1FE0B6F2EEE6}"/>
                </a:ext>
              </a:extLst>
            </p:cNvPr>
            <p:cNvSpPr/>
            <p:nvPr/>
          </p:nvSpPr>
          <p:spPr>
            <a:xfrm>
              <a:off x="1265997" y="2387300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 err="1">
                  <a:solidFill>
                    <a:prstClr val="white"/>
                  </a:solidFill>
                </a:rPr>
                <a:t>동별</a:t>
              </a:r>
              <a:r>
                <a:rPr lang="ko-KR" altLang="en-US" sz="1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1400" b="1" dirty="0" err="1">
                  <a:solidFill>
                    <a:prstClr val="white"/>
                  </a:solidFill>
                </a:rPr>
                <a:t>면젹</a:t>
              </a:r>
              <a:r>
                <a:rPr lang="ko-KR" altLang="en-US" sz="1400" b="1" dirty="0">
                  <a:solidFill>
                    <a:prstClr val="white"/>
                  </a:solidFill>
                </a:rPr>
                <a:t> 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1A99018B-0153-4E12-9A31-8A2A99DE887C}"/>
                </a:ext>
              </a:extLst>
            </p:cNvPr>
            <p:cNvSpPr/>
            <p:nvPr/>
          </p:nvSpPr>
          <p:spPr>
            <a:xfrm>
              <a:off x="1265997" y="3011194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 err="1">
                  <a:solidFill>
                    <a:prstClr val="white"/>
                  </a:solidFill>
                </a:rPr>
                <a:t>동별</a:t>
              </a:r>
              <a:r>
                <a:rPr lang="ko-KR" altLang="en-US" sz="1400" b="1" dirty="0">
                  <a:solidFill>
                    <a:prstClr val="white"/>
                  </a:solidFill>
                </a:rPr>
                <a:t> 인구밀도 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EEFDB51-2395-45E8-BB5C-CE96C246C507}"/>
                </a:ext>
              </a:extLst>
            </p:cNvPr>
            <p:cNvSpPr/>
            <p:nvPr/>
          </p:nvSpPr>
          <p:spPr>
            <a:xfrm>
              <a:off x="1265997" y="3635088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보육시설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5782E6C0-724B-403C-BEF5-C57EDB05B3A2}"/>
                </a:ext>
              </a:extLst>
            </p:cNvPr>
            <p:cNvSpPr/>
            <p:nvPr/>
          </p:nvSpPr>
          <p:spPr>
            <a:xfrm>
              <a:off x="1265997" y="4258982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외국인 주민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BF652AFF-B0FC-410F-9EBB-370E99480478}"/>
                </a:ext>
              </a:extLst>
            </p:cNvPr>
            <p:cNvSpPr/>
            <p:nvPr/>
          </p:nvSpPr>
          <p:spPr>
            <a:xfrm>
              <a:off x="1265997" y="4882876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중위 연령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7872A361-9CB3-472B-A3BA-97E59EBD9FA3}"/>
                </a:ext>
              </a:extLst>
            </p:cNvPr>
            <p:cNvSpPr/>
            <p:nvPr/>
          </p:nvSpPr>
          <p:spPr>
            <a:xfrm>
              <a:off x="1265997" y="5506770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국민기초 생활 보장 </a:t>
              </a:r>
              <a:r>
                <a:rPr lang="ko-KR" altLang="en-US" sz="1400" b="1" dirty="0" err="1">
                  <a:solidFill>
                    <a:prstClr val="white"/>
                  </a:solidFill>
                </a:rPr>
                <a:t>수급자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3789947-5DD0-47EB-93CA-ACBB6E0599DC}"/>
                </a:ext>
              </a:extLst>
            </p:cNvPr>
            <p:cNvSpPr/>
            <p:nvPr/>
          </p:nvSpPr>
          <p:spPr>
            <a:xfrm>
              <a:off x="4699195" y="2387300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상가 면적</a:t>
              </a:r>
              <a:r>
                <a:rPr lang="en-US" altLang="ko-KR" sz="1400" b="1" dirty="0">
                  <a:solidFill>
                    <a:prstClr val="white"/>
                  </a:solidFill>
                </a:rPr>
                <a:t>(m2)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842B172D-5E64-475A-A309-76B6333BA530}"/>
                </a:ext>
              </a:extLst>
            </p:cNvPr>
            <p:cNvSpPr/>
            <p:nvPr/>
          </p:nvSpPr>
          <p:spPr>
            <a:xfrm>
              <a:off x="4699195" y="3011194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도로비율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C80B97C6-09B7-4764-9E6E-E33064D052EC}"/>
                </a:ext>
              </a:extLst>
            </p:cNvPr>
            <p:cNvSpPr/>
            <p:nvPr/>
          </p:nvSpPr>
          <p:spPr>
            <a:xfrm>
              <a:off x="4699195" y="3635088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임야 비율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DE380359-D251-4594-9859-C95A257ECD3E}"/>
                </a:ext>
              </a:extLst>
            </p:cNvPr>
            <p:cNvSpPr/>
            <p:nvPr/>
          </p:nvSpPr>
          <p:spPr>
            <a:xfrm>
              <a:off x="4699195" y="4258982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공원 비율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B9727D6-D202-4F17-8172-D81E433A1274}"/>
                </a:ext>
              </a:extLst>
            </p:cNvPr>
            <p:cNvSpPr/>
            <p:nvPr/>
          </p:nvSpPr>
          <p:spPr>
            <a:xfrm>
              <a:off x="4699195" y="4882876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전세 가격</a:t>
              </a:r>
              <a:r>
                <a:rPr lang="en-US" altLang="ko-KR" sz="1400" b="1" dirty="0">
                  <a:solidFill>
                    <a:prstClr val="white"/>
                  </a:solidFill>
                </a:rPr>
                <a:t>(20210</a:t>
              </a:r>
              <a:r>
                <a:rPr lang="ko-KR" altLang="en-US" sz="1400" b="1" dirty="0">
                  <a:solidFill>
                    <a:prstClr val="white"/>
                  </a:solidFill>
                </a:rPr>
                <a:t>기준</a:t>
              </a:r>
              <a:r>
                <a:rPr lang="en-US" altLang="ko-KR" sz="1400" b="1" dirty="0">
                  <a:solidFill>
                    <a:prstClr val="white"/>
                  </a:solidFill>
                </a:rPr>
                <a:t>)</a:t>
              </a: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20F2E2A-BF9B-4CDF-BC3E-105B115D5D24}"/>
                </a:ext>
              </a:extLst>
            </p:cNvPr>
            <p:cNvSpPr/>
            <p:nvPr/>
          </p:nvSpPr>
          <p:spPr>
            <a:xfrm>
              <a:off x="4699195" y="5506770"/>
              <a:ext cx="3008149" cy="52782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white"/>
                  </a:solidFill>
                </a:rPr>
                <a:t>학원 개수 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3B42885-1784-4E1F-B9AD-B4E24EC7086E}"/>
              </a:ext>
            </a:extLst>
          </p:cNvPr>
          <p:cNvSpPr/>
          <p:nvPr/>
        </p:nvSpPr>
        <p:spPr>
          <a:xfrm>
            <a:off x="2147583" y="1444168"/>
            <a:ext cx="7784982" cy="5181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공공데이터 포털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DD9266-7886-4F12-BC09-5132189BFCD6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35E6C5CA-032F-414B-A781-8DE8C18B3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037B4E-894B-4E14-93C6-3BB3EF8A1AF3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833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분석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E2FD69-5232-4ADB-8139-8626FBF4EFF7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EFAFDD07-8F16-45E3-951D-1885FCE5F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4AE294-25F7-4284-A110-E0B592F07E7C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6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9D9102E-68AF-428F-AA43-473F03CB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94" y="1674641"/>
            <a:ext cx="4514519" cy="4469567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1B40FC1-C03B-45EA-B297-93DA0D996604}"/>
              </a:ext>
            </a:extLst>
          </p:cNvPr>
          <p:cNvSpPr/>
          <p:nvPr/>
        </p:nvSpPr>
        <p:spPr>
          <a:xfrm>
            <a:off x="4184769" y="1528700"/>
            <a:ext cx="4314486" cy="9395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왜 둔촌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동이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인가구비율이 제일 높게 나왔나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BC3FDD-DEAB-4FA3-A72E-164B137E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14" y="2697025"/>
            <a:ext cx="6391275" cy="723900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C68A13B-FFD1-4D45-B7E3-E79A6A7823C4}"/>
              </a:ext>
            </a:extLst>
          </p:cNvPr>
          <p:cNvSpPr/>
          <p:nvPr/>
        </p:nvSpPr>
        <p:spPr>
          <a:xfrm>
            <a:off x="5659218" y="3723221"/>
            <a:ext cx="5181704" cy="1290616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1</a:t>
            </a:r>
            <a:r>
              <a:rPr lang="ko-KR" altLang="en-US" sz="2000" b="1" dirty="0" err="1">
                <a:solidFill>
                  <a:prstClr val="white"/>
                </a:solidFill>
              </a:rPr>
              <a:t>인가구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r>
              <a:rPr lang="en-US" altLang="ko-KR" sz="2000" b="1" dirty="0">
                <a:solidFill>
                  <a:prstClr val="white"/>
                </a:solidFill>
              </a:rPr>
              <a:t>data</a:t>
            </a:r>
            <a:r>
              <a:rPr lang="ko-KR" altLang="en-US" sz="2000" b="1" dirty="0">
                <a:solidFill>
                  <a:prstClr val="white"/>
                </a:solidFill>
              </a:rPr>
              <a:t>는 예전 기준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인구는 최근 기준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데이터의 왜곡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0B6CD95-8926-447C-86A6-A4185F06822D}"/>
              </a:ext>
            </a:extLst>
          </p:cNvPr>
          <p:cNvSpPr/>
          <p:nvPr/>
        </p:nvSpPr>
        <p:spPr>
          <a:xfrm>
            <a:off x="5233752" y="5273228"/>
            <a:ext cx="5762841" cy="4923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둔촌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동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2017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년 인구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17639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명으로 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281691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E2FD69-5232-4ADB-8139-8626FBF4EFF7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EFAFDD07-8F16-45E3-951D-1885FCE5F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4AE294-25F7-4284-A110-E0B592F07E7C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7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A0C0080-CD06-4877-9476-58F1A79B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03" y="1589114"/>
            <a:ext cx="4936471" cy="3989902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FCC2391-9639-45B3-AC46-6DAEC8E3B4A0}"/>
              </a:ext>
            </a:extLst>
          </p:cNvPr>
          <p:cNvSpPr/>
          <p:nvPr/>
        </p:nvSpPr>
        <p:spPr>
          <a:xfrm>
            <a:off x="1352096" y="5813571"/>
            <a:ext cx="3880304" cy="6228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인 가구 비율 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중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91E9C8-4A49-4678-9DEC-98A8A4B4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097" y="1446129"/>
            <a:ext cx="5323302" cy="4343114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CF137D8-7645-476B-9930-530329601557}"/>
              </a:ext>
            </a:extLst>
          </p:cNvPr>
          <p:cNvSpPr/>
          <p:nvPr/>
        </p:nvSpPr>
        <p:spPr>
          <a:xfrm>
            <a:off x="6761565" y="5804406"/>
            <a:ext cx="3880304" cy="6228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외국인 주민 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중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028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시각화 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8972B5-0666-481D-A9E7-3D6A5233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455800"/>
            <a:ext cx="5034088" cy="46884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579C87-D4D9-496C-A207-22F784B11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928" y="1619247"/>
            <a:ext cx="5258534" cy="4580068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AE41F7F-5E22-486D-BC4A-73AA1B70CF38}"/>
              </a:ext>
            </a:extLst>
          </p:cNvPr>
          <p:cNvSpPr/>
          <p:nvPr/>
        </p:nvSpPr>
        <p:spPr>
          <a:xfrm>
            <a:off x="3263364" y="5301350"/>
            <a:ext cx="7922796" cy="482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대체로 정규분포를 가지고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Feature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끼리 어느정도 독립적임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B6345B1-99A9-4795-9923-B99A307FECB4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9547450D-EA3F-4E03-B51F-441AA6661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0793F7-3EFB-4677-837E-477814FD2E13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71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시각화 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FDA3E0-7800-45DA-882A-02609976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96" y="1375544"/>
            <a:ext cx="5196256" cy="4528352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8F16F6E-E5E2-4BBE-B785-2347DA7A07F0}"/>
              </a:ext>
            </a:extLst>
          </p:cNvPr>
          <p:cNvSpPr/>
          <p:nvPr/>
        </p:nvSpPr>
        <p:spPr>
          <a:xfrm>
            <a:off x="1199696" y="5747881"/>
            <a:ext cx="1642834" cy="6228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임야비율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EEC0B8-E33C-4006-888C-D0611D04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388" y="1392449"/>
            <a:ext cx="5196256" cy="4470789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3FF55C1-AE9E-4633-95A1-8583F2A08D6E}"/>
              </a:ext>
            </a:extLst>
          </p:cNvPr>
          <p:cNvSpPr/>
          <p:nvPr/>
        </p:nvSpPr>
        <p:spPr>
          <a:xfrm>
            <a:off x="6039928" y="5747881"/>
            <a:ext cx="2062672" cy="6228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외국인주민비율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3C94CB-5BC2-4793-99CE-800D97382CB1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1994764-0247-4320-B8A3-E19714CAF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4F647EA-F9C5-4410-9114-824A83305972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13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1791E-A1E2-42A3-BCEE-9D7B2C3D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12" y="1611809"/>
            <a:ext cx="9604612" cy="1571625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0AAFDAA-0292-43D6-A27E-755B669D8867}"/>
              </a:ext>
            </a:extLst>
          </p:cNvPr>
          <p:cNvSpPr/>
          <p:nvPr/>
        </p:nvSpPr>
        <p:spPr>
          <a:xfrm>
            <a:off x="6617752" y="4299866"/>
            <a:ext cx="4195799" cy="13485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수집된 자료를 통해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행정동 기준으로 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비슷한 지역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AC2A255-0400-4773-9E99-263E57140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08" y="3322951"/>
            <a:ext cx="2577200" cy="20136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1A7EA6-3A34-4E5B-8960-DCAD1828B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99" y="3322950"/>
            <a:ext cx="2813548" cy="2030648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89FF31E-4D4A-4F63-84E1-F7FFE05F3A36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3B1ACA17-38BB-4972-B547-9926BE1FCC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09A7ED4-7E92-4675-84FF-725896C9D7FD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8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0D64D77-294D-43AA-9BE2-C4A7CB36F05B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지역별 군집화</a:t>
            </a:r>
          </a:p>
        </p:txBody>
      </p:sp>
    </p:spTree>
    <p:extLst>
      <p:ext uri="{BB962C8B-B14F-4D97-AF65-F5344CB8AC3E}">
        <p14:creationId xmlns:p14="http://schemas.microsoft.com/office/powerpoint/2010/main" val="3612449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F326FC-135B-4A03-BCFA-C9C558995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70" y="1455799"/>
            <a:ext cx="3991532" cy="1486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A422D7-7D3A-4620-AF26-A7DC3CAA1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70" y="3121542"/>
            <a:ext cx="3991532" cy="1676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7E57F0-43D7-4F69-A57A-62B6FF20A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70" y="4971081"/>
            <a:ext cx="3991532" cy="14861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DD272B-F85A-442C-8953-1B1583032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77" y="1399639"/>
            <a:ext cx="4963218" cy="1609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456E3-398D-45F8-B835-11D0BEBE3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77" y="3429001"/>
            <a:ext cx="5088249" cy="284390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E0B17DD-B2A6-440D-826F-892EF5CEE216}"/>
              </a:ext>
            </a:extLst>
          </p:cNvPr>
          <p:cNvSpPr/>
          <p:nvPr/>
        </p:nvSpPr>
        <p:spPr>
          <a:xfrm>
            <a:off x="3341591" y="2777627"/>
            <a:ext cx="1930653" cy="4086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DBSCAN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C3699BA-67B6-4A86-A1DA-35A4BD12B8A3}"/>
              </a:ext>
            </a:extLst>
          </p:cNvPr>
          <p:cNvSpPr/>
          <p:nvPr/>
        </p:nvSpPr>
        <p:spPr>
          <a:xfrm>
            <a:off x="3339712" y="4390561"/>
            <a:ext cx="1930653" cy="5517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Spectral clustering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689E1C1-41C2-4DAB-9980-29664C68D492}"/>
              </a:ext>
            </a:extLst>
          </p:cNvPr>
          <p:cNvSpPr/>
          <p:nvPr/>
        </p:nvSpPr>
        <p:spPr>
          <a:xfrm>
            <a:off x="3266401" y="5975935"/>
            <a:ext cx="1930653" cy="5517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병합 군집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89ADBF9-9148-4AD4-A6BF-B5F1B8A2BD6A}"/>
              </a:ext>
            </a:extLst>
          </p:cNvPr>
          <p:cNvSpPr/>
          <p:nvPr/>
        </p:nvSpPr>
        <p:spPr>
          <a:xfrm>
            <a:off x="8572501" y="2748215"/>
            <a:ext cx="2325958" cy="5517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베이지안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2E32D05-8F81-4A62-BA26-468341BE0EC1}"/>
              </a:ext>
            </a:extLst>
          </p:cNvPr>
          <p:cNvSpPr/>
          <p:nvPr/>
        </p:nvSpPr>
        <p:spPr>
          <a:xfrm>
            <a:off x="8394700" y="5126998"/>
            <a:ext cx="2566195" cy="55177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 군집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1E7091-9D2A-4ECF-A96A-ECAD4819D10B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2DB7C4D3-CB8C-40BF-96D4-06FD011BC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EC9077-E152-47A8-8CC7-C62CBDED08B5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8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BF7FC62-5CC5-4E59-96D6-C1E82A032EC1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지역별 군집화</a:t>
            </a:r>
          </a:p>
        </p:txBody>
      </p:sp>
    </p:spTree>
    <p:extLst>
      <p:ext uri="{BB962C8B-B14F-4D97-AF65-F5344CB8AC3E}">
        <p14:creationId xmlns:p14="http://schemas.microsoft.com/office/powerpoint/2010/main" val="3978837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r>
                <a:rPr lang="ko-KR" altLang="en-US" sz="2800" i="1" kern="0" dirty="0">
                  <a:ln w="12700">
                    <a:solidFill>
                      <a:prstClr val="black">
                        <a:lumMod val="85000"/>
                        <a:lumOff val="15000"/>
                      </a:prstClr>
                    </a:solidFill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a typeface="Tmon몬소리 Black" panose="02000A03000000000000" pitchFamily="2" charset="-127"/>
                </a:rPr>
                <a:t>아파트 </a:t>
              </a:r>
              <a:r>
                <a:rPr lang="en-US" altLang="ko-KR" sz="2800" i="1" kern="0" dirty="0">
                  <a:ln w="12700">
                    <a:solidFill>
                      <a:prstClr val="black">
                        <a:lumMod val="85000"/>
                        <a:lumOff val="15000"/>
                      </a:prstClr>
                    </a:solidFill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a typeface="Tmon몬소리 Black" panose="02000A03000000000000" pitchFamily="2" charset="-127"/>
                </a:rPr>
                <a:t>,</a:t>
              </a:r>
              <a:r>
                <a:rPr lang="ko-KR" altLang="en-US" sz="2800" i="1" kern="0" dirty="0">
                  <a:ln w="12700">
                    <a:solidFill>
                      <a:prstClr val="black">
                        <a:lumMod val="85000"/>
                        <a:lumOff val="15000"/>
                      </a:prstClr>
                    </a:solidFill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a typeface="Tmon몬소리 Black" panose="02000A03000000000000" pitchFamily="2" charset="-127"/>
                </a:rPr>
                <a:t>상가 마련의 꿈</a:t>
              </a: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시각화 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E2FD69-5232-4ADB-8139-8626FBF4EFF7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EFAFDD07-8F16-45E3-951D-1885FCE5F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4AE294-25F7-4284-A110-E0B592F07E7C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Step.8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9225607-2F08-4EE4-941B-F0A7B74F3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59" y="1304011"/>
            <a:ext cx="4533564" cy="5186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5F3F18-B78A-497C-86D0-572FEFAE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49" y="3520798"/>
            <a:ext cx="4491877" cy="29262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0787F0-A813-4C77-9684-DD63F2FAB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73" y="1313664"/>
            <a:ext cx="4766289" cy="2280719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D1D2FC-3DFB-4C77-A7D1-9E80CFDCA20D}"/>
              </a:ext>
            </a:extLst>
          </p:cNvPr>
          <p:cNvSpPr/>
          <p:nvPr/>
        </p:nvSpPr>
        <p:spPr>
          <a:xfrm>
            <a:off x="7391919" y="3488395"/>
            <a:ext cx="3008149" cy="4691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Inertia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elbow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graph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E16E3E1-58BB-49A6-8AEA-602DB6C646AD}"/>
              </a:ext>
            </a:extLst>
          </p:cNvPr>
          <p:cNvSpPr/>
          <p:nvPr/>
        </p:nvSpPr>
        <p:spPr>
          <a:xfrm>
            <a:off x="7338092" y="6226567"/>
            <a:ext cx="3008149" cy="4700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실루엣 스코어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93870E5-258B-4E2E-96EC-F7835BEFC894}"/>
              </a:ext>
            </a:extLst>
          </p:cNvPr>
          <p:cNvSpPr/>
          <p:nvPr/>
        </p:nvSpPr>
        <p:spPr>
          <a:xfrm>
            <a:off x="1446721" y="4762200"/>
            <a:ext cx="4533564" cy="1190515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전반적으로 스코어가 낮고 잘 구별되지 않음 </a:t>
            </a:r>
            <a:r>
              <a:rPr lang="en-US" altLang="ko-KR" sz="2000" b="1" dirty="0">
                <a:solidFill>
                  <a:prstClr val="white"/>
                </a:solidFill>
              </a:rPr>
              <a:t>-&gt; </a:t>
            </a:r>
            <a:r>
              <a:rPr lang="ko-KR" altLang="en-US" sz="2000" b="1" dirty="0">
                <a:solidFill>
                  <a:prstClr val="white"/>
                </a:solidFill>
              </a:rPr>
              <a:t>비슷한 지역이 많음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44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3FD4E6-F1F1-4B1E-9067-B9A46B52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6" y="1802341"/>
            <a:ext cx="4630119" cy="42154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20E71F-44CB-461E-B709-4CCA8698B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53" y="2466363"/>
            <a:ext cx="3854860" cy="27695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D379E4B-3301-49A9-9A0A-421B96FF73A8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KMEANS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시각화 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89471F9-52B5-4C56-8638-4E248BF32BBA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68C9B213-6306-453D-A91F-E3E30E4BE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0DC235-A76D-4B6F-9688-20A9444A8D02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77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0E7ED62C-9F0D-41BF-B497-4D34E209C923}"/>
              </a:ext>
            </a:extLst>
          </p:cNvPr>
          <p:cNvSpPr/>
          <p:nvPr/>
        </p:nvSpPr>
        <p:spPr>
          <a:xfrm>
            <a:off x="3210205" y="2028999"/>
            <a:ext cx="1853629" cy="1853629"/>
          </a:xfrm>
          <a:prstGeom prst="arc">
            <a:avLst>
              <a:gd name="adj1" fmla="val 2805563"/>
              <a:gd name="adj2" fmla="val 0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C5F777A-C5F7-47AB-B262-3BE87A651784}"/>
              </a:ext>
            </a:extLst>
          </p:cNvPr>
          <p:cNvSpPr/>
          <p:nvPr/>
        </p:nvSpPr>
        <p:spPr>
          <a:xfrm>
            <a:off x="3342607" y="2161401"/>
            <a:ext cx="1588825" cy="1588825"/>
          </a:xfrm>
          <a:prstGeom prst="ellipse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540392B-6B0F-4123-A63F-9CF087F5FBC9}"/>
              </a:ext>
            </a:extLst>
          </p:cNvPr>
          <p:cNvCxnSpPr/>
          <p:nvPr/>
        </p:nvCxnSpPr>
        <p:spPr>
          <a:xfrm>
            <a:off x="4752192" y="3639639"/>
            <a:ext cx="542119" cy="542119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E7FAAB95-B33C-469C-A36A-8D68E495A478}"/>
              </a:ext>
            </a:extLst>
          </p:cNvPr>
          <p:cNvSpPr/>
          <p:nvPr/>
        </p:nvSpPr>
        <p:spPr>
          <a:xfrm rot="16200000">
            <a:off x="5023252" y="3870117"/>
            <a:ext cx="1853629" cy="1853629"/>
          </a:xfrm>
          <a:prstGeom prst="arc">
            <a:avLst>
              <a:gd name="adj1" fmla="val 2805563"/>
              <a:gd name="adj2" fmla="val 18856575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3907AEA-6A3C-4EF9-BB95-1CDB5594BA20}"/>
              </a:ext>
            </a:extLst>
          </p:cNvPr>
          <p:cNvSpPr/>
          <p:nvPr/>
        </p:nvSpPr>
        <p:spPr>
          <a:xfrm>
            <a:off x="5155654" y="4002520"/>
            <a:ext cx="1588824" cy="1588825"/>
          </a:xfrm>
          <a:prstGeom prst="ellipse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317A184-D8DC-4DBE-962C-FFA83320E7C9}"/>
              </a:ext>
            </a:extLst>
          </p:cNvPr>
          <p:cNvCxnSpPr/>
          <p:nvPr/>
        </p:nvCxnSpPr>
        <p:spPr>
          <a:xfrm rot="16200000">
            <a:off x="6633892" y="3639639"/>
            <a:ext cx="542120" cy="542120"/>
          </a:xfrm>
          <a:prstGeom prst="line">
            <a:avLst/>
          </a:prstGeom>
          <a:gradFill>
            <a:gsLst>
              <a:gs pos="100000">
                <a:srgbClr val="FC6AB0"/>
              </a:gs>
              <a:gs pos="0">
                <a:srgbClr val="FFD9DE"/>
              </a:gs>
            </a:gsLst>
            <a:lin ang="2700000" scaled="1"/>
          </a:gradFill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원호 61">
            <a:extLst>
              <a:ext uri="{FF2B5EF4-FFF2-40B4-BE49-F238E27FC236}">
                <a16:creationId xmlns:a16="http://schemas.microsoft.com/office/drawing/2014/main" id="{7A12DAC7-529B-4FF8-936C-C18CD1507748}"/>
              </a:ext>
            </a:extLst>
          </p:cNvPr>
          <p:cNvSpPr/>
          <p:nvPr/>
        </p:nvSpPr>
        <p:spPr>
          <a:xfrm>
            <a:off x="6900895" y="2028999"/>
            <a:ext cx="1853629" cy="1853629"/>
          </a:xfrm>
          <a:prstGeom prst="arc">
            <a:avLst>
              <a:gd name="adj1" fmla="val 2805563"/>
              <a:gd name="adj2" fmla="val 8010387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7F0A6CE-2BA1-4FDD-8C13-48E7F2CFB8EF}"/>
              </a:ext>
            </a:extLst>
          </p:cNvPr>
          <p:cNvSpPr/>
          <p:nvPr/>
        </p:nvSpPr>
        <p:spPr>
          <a:xfrm>
            <a:off x="7033297" y="2161401"/>
            <a:ext cx="1588825" cy="1588825"/>
          </a:xfrm>
          <a:prstGeom prst="ellipse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6F205F5-0616-45B0-901A-E725B96D2D7D}"/>
              </a:ext>
            </a:extLst>
          </p:cNvPr>
          <p:cNvSpPr/>
          <p:nvPr/>
        </p:nvSpPr>
        <p:spPr>
          <a:xfrm>
            <a:off x="949256" y="2027775"/>
            <a:ext cx="3552822" cy="2598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수집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Sampling &amp; Geo-Data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 추출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Outlier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처리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Feature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 err="1">
                <a:solidFill>
                  <a:schemeClr val="bg2">
                    <a:lumMod val="50000"/>
                  </a:schemeClr>
                </a:solidFill>
              </a:rPr>
              <a:t>머신러닝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100604-9C54-4EF3-A8D3-41D2C659DB96}"/>
              </a:ext>
            </a:extLst>
          </p:cNvPr>
          <p:cNvSpPr txBox="1"/>
          <p:nvPr/>
        </p:nvSpPr>
        <p:spPr>
          <a:xfrm flipH="1">
            <a:off x="1666197" y="4208955"/>
            <a:ext cx="166181" cy="1230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655B2D-957A-4171-84B5-A0765F0E0DF9}"/>
              </a:ext>
            </a:extLst>
          </p:cNvPr>
          <p:cNvSpPr txBox="1"/>
          <p:nvPr/>
        </p:nvSpPr>
        <p:spPr>
          <a:xfrm>
            <a:off x="2895741" y="2624448"/>
            <a:ext cx="25786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아파트 가격 예측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15D0-38AA-4B9B-9762-6A17BD0A0E3C}"/>
              </a:ext>
            </a:extLst>
          </p:cNvPr>
          <p:cNvSpPr txBox="1"/>
          <p:nvPr/>
        </p:nvSpPr>
        <p:spPr>
          <a:xfrm>
            <a:off x="4729442" y="4504122"/>
            <a:ext cx="257863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행정동 분석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044786-9BCB-4F96-B2CF-8193B4EAEF22}"/>
              </a:ext>
            </a:extLst>
          </p:cNvPr>
          <p:cNvSpPr txBox="1"/>
          <p:nvPr/>
        </p:nvSpPr>
        <p:spPr>
          <a:xfrm>
            <a:off x="6538393" y="2639447"/>
            <a:ext cx="257863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상권분석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12D2D2-0631-42E8-83B2-6FD4934A9086}"/>
              </a:ext>
            </a:extLst>
          </p:cNvPr>
          <p:cNvSpPr/>
          <p:nvPr/>
        </p:nvSpPr>
        <p:spPr>
          <a:xfrm>
            <a:off x="3517900" y="4428596"/>
            <a:ext cx="3552822" cy="107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수집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분석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군집화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32445D1-ADB7-4C64-BE6A-1BD761A0BA3C}"/>
              </a:ext>
            </a:extLst>
          </p:cNvPr>
          <p:cNvSpPr/>
          <p:nvPr/>
        </p:nvSpPr>
        <p:spPr>
          <a:xfrm>
            <a:off x="8864185" y="2295385"/>
            <a:ext cx="355282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상가 임대료 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시각화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ARIMA</a:t>
            </a:r>
          </a:p>
        </p:txBody>
      </p:sp>
    </p:spTree>
    <p:extLst>
      <p:ext uri="{BB962C8B-B14F-4D97-AF65-F5344CB8AC3E}">
        <p14:creationId xmlns:p14="http://schemas.microsoft.com/office/powerpoint/2010/main" val="3837090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시각화 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A356AE-0234-48F8-BC4D-CC08314D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81" y="1490973"/>
            <a:ext cx="5082718" cy="433679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7777FF6-FF68-465B-8ED6-D3B3CE8762A2}"/>
              </a:ext>
            </a:extLst>
          </p:cNvPr>
          <p:cNvSpPr/>
          <p:nvPr/>
        </p:nvSpPr>
        <p:spPr>
          <a:xfrm>
            <a:off x="6524812" y="5764130"/>
            <a:ext cx="4533564" cy="595257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1" dirty="0" err="1">
                <a:solidFill>
                  <a:prstClr val="white"/>
                </a:solidFill>
              </a:rPr>
              <a:t>베이지언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r>
              <a:rPr lang="ko-KR" altLang="en-US" sz="2000" b="1" dirty="0" err="1">
                <a:solidFill>
                  <a:prstClr val="white"/>
                </a:solidFill>
              </a:rPr>
              <a:t>가우시안</a:t>
            </a:r>
            <a:r>
              <a:rPr lang="ko-KR" altLang="en-US" sz="2000" b="1" dirty="0">
                <a:solidFill>
                  <a:prstClr val="white"/>
                </a:solidFill>
              </a:rPr>
              <a:t> 군집 결과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F078E-8E71-424C-83F1-CDEE0F64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83" y="1660347"/>
            <a:ext cx="4889391" cy="4109437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AC0FF59-F18D-4955-AF80-99F8EDA83715}"/>
              </a:ext>
            </a:extLst>
          </p:cNvPr>
          <p:cNvSpPr/>
          <p:nvPr/>
        </p:nvSpPr>
        <p:spPr>
          <a:xfrm>
            <a:off x="1635421" y="5751629"/>
            <a:ext cx="4533564" cy="595257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KMEANS </a:t>
            </a:r>
            <a:r>
              <a:rPr lang="ko-KR" altLang="en-US" sz="2000" b="1" dirty="0">
                <a:solidFill>
                  <a:prstClr val="white"/>
                </a:solidFill>
              </a:rPr>
              <a:t>군집 결과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A9B3FD2-B898-427C-B6D7-AE68CAB21D20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ECA66CDF-D744-45C4-9922-68BD821A5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4E8B6E3-5047-4404-B6E5-1E9D87216487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861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시각화 </a:t>
            </a: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7777FF6-FF68-465B-8ED6-D3B3CE8762A2}"/>
              </a:ext>
            </a:extLst>
          </p:cNvPr>
          <p:cNvSpPr/>
          <p:nvPr/>
        </p:nvSpPr>
        <p:spPr>
          <a:xfrm>
            <a:off x="6521048" y="5751628"/>
            <a:ext cx="4533564" cy="595257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000" b="1">
                <a:solidFill>
                  <a:prstClr val="white"/>
                </a:solidFill>
              </a:rPr>
              <a:t>DBSCAN </a:t>
            </a:r>
            <a:r>
              <a:rPr lang="ko-KR" altLang="en-US" sz="2000" b="1" dirty="0">
                <a:solidFill>
                  <a:prstClr val="white"/>
                </a:solidFill>
              </a:rPr>
              <a:t>군집 결과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AC0FF59-F18D-4955-AF80-99F8EDA83715}"/>
              </a:ext>
            </a:extLst>
          </p:cNvPr>
          <p:cNvSpPr/>
          <p:nvPr/>
        </p:nvSpPr>
        <p:spPr>
          <a:xfrm>
            <a:off x="1635421" y="5751629"/>
            <a:ext cx="4533564" cy="595257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1" dirty="0" err="1">
                <a:solidFill>
                  <a:prstClr val="white"/>
                </a:solidFill>
              </a:rPr>
              <a:t>병합군집</a:t>
            </a:r>
            <a:r>
              <a:rPr lang="ko-KR" altLang="en-US" sz="2000" b="1" dirty="0">
                <a:solidFill>
                  <a:prstClr val="white"/>
                </a:solidFill>
              </a:rPr>
              <a:t> 결과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B102AA-F559-49B3-AEC2-279345F3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66" y="1341212"/>
            <a:ext cx="4941752" cy="42045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3F869D-3843-408F-B922-E60EA8C9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44" y="1345041"/>
            <a:ext cx="4818643" cy="41245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A5AE59B-06CA-4F7C-BB09-E8EFD030F6F7}"/>
              </a:ext>
            </a:extLst>
          </p:cNvPr>
          <p:cNvSpPr/>
          <p:nvPr/>
        </p:nvSpPr>
        <p:spPr>
          <a:xfrm>
            <a:off x="4703702" y="829667"/>
            <a:ext cx="4084128" cy="9651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병합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/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그래프 기반 접근은 전반적으로 큰 군집을 만들어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내었음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2FF62F-ADB8-42CA-843E-B3685371E993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041690A2-D1EA-499A-833A-257D19BE4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0019B6B-EE3C-423D-B89E-061125E77A55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160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485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m2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당 보증금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ML with PCA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639C64D-AC5B-4445-9A59-A6B0CF4CE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3F0A8AB0-B418-4861-9327-C0CE2567C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4001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E041243-B5E5-436E-B4B8-38DF5D0F3F72}"/>
              </a:ext>
            </a:extLst>
          </p:cNvPr>
          <p:cNvSpPr/>
          <p:nvPr/>
        </p:nvSpPr>
        <p:spPr>
          <a:xfrm>
            <a:off x="766717" y="1492139"/>
            <a:ext cx="3746232" cy="4112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Principal Component :2~50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34BD98-E773-4A87-8216-CB0324033131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132E7999-11DD-40B2-BEE3-36B9E8B8F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D50673-A8D5-4C79-BF8F-BF34F8DA67C5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5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EF435FB-C49A-4AA6-B542-EAD2B759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76" y="2078993"/>
            <a:ext cx="5538807" cy="3724275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58952D7-4A63-428B-8D7D-C538A1A35A3D}"/>
              </a:ext>
            </a:extLst>
          </p:cNvPr>
          <p:cNvSpPr/>
          <p:nvPr/>
        </p:nvSpPr>
        <p:spPr>
          <a:xfrm>
            <a:off x="4865040" y="1068205"/>
            <a:ext cx="2696887" cy="705643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총</a:t>
            </a:r>
            <a:r>
              <a:rPr lang="en-US" altLang="ko-KR" sz="1600" b="1" dirty="0">
                <a:solidFill>
                  <a:prstClr val="white"/>
                </a:solidFill>
              </a:rPr>
              <a:t> Feature </a:t>
            </a:r>
            <a:r>
              <a:rPr lang="ko-KR" altLang="en-US" sz="1600" b="1" dirty="0">
                <a:solidFill>
                  <a:prstClr val="white"/>
                </a:solidFill>
              </a:rPr>
              <a:t>개수 </a:t>
            </a:r>
            <a:r>
              <a:rPr lang="en-US" altLang="ko-KR" sz="1600" b="1" dirty="0">
                <a:solidFill>
                  <a:prstClr val="white"/>
                </a:solidFill>
              </a:rPr>
              <a:t>426</a:t>
            </a:r>
          </a:p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(after one hot encoding)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C26B2F4-BD84-481B-86D0-D53C96182D31}"/>
              </a:ext>
            </a:extLst>
          </p:cNvPr>
          <p:cNvCxnSpPr>
            <a:cxnSpLocks/>
            <a:stCxn id="57" idx="1"/>
            <a:endCxn id="44" idx="3"/>
          </p:cNvCxnSpPr>
          <p:nvPr/>
        </p:nvCxnSpPr>
        <p:spPr>
          <a:xfrm flipH="1">
            <a:off x="4512949" y="1421027"/>
            <a:ext cx="352091" cy="276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5A22ED2-9BC9-4A05-BC2F-A2C6BD299EEA}"/>
              </a:ext>
            </a:extLst>
          </p:cNvPr>
          <p:cNvSpPr/>
          <p:nvPr/>
        </p:nvSpPr>
        <p:spPr>
          <a:xfrm>
            <a:off x="2163748" y="2110383"/>
            <a:ext cx="4074650" cy="4112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Decision Tree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MLP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RMSE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측정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3ED59B8-01C5-48A6-B25B-DF9EFA25AEA6}"/>
              </a:ext>
            </a:extLst>
          </p:cNvPr>
          <p:cNvSpPr/>
          <p:nvPr/>
        </p:nvSpPr>
        <p:spPr>
          <a:xfrm>
            <a:off x="6717785" y="2220394"/>
            <a:ext cx="4267448" cy="32638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1" dirty="0" err="1">
                <a:solidFill>
                  <a:schemeClr val="tx1"/>
                </a:solidFill>
              </a:rPr>
              <a:t>동별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Feature</a:t>
            </a:r>
            <a:r>
              <a:rPr lang="ko-KR" altLang="en-US" sz="2000" b="1" dirty="0">
                <a:solidFill>
                  <a:schemeClr val="tx1"/>
                </a:solidFill>
              </a:rPr>
              <a:t>를 바탕으로 </a:t>
            </a:r>
            <a:r>
              <a:rPr lang="en-US" altLang="ko-KR" sz="2000" b="1" dirty="0">
                <a:solidFill>
                  <a:schemeClr val="tx1"/>
                </a:solidFill>
              </a:rPr>
              <a:t>m2</a:t>
            </a:r>
            <a:r>
              <a:rPr lang="ko-KR" altLang="en-US" sz="2000" b="1" dirty="0">
                <a:solidFill>
                  <a:schemeClr val="tx1"/>
                </a:solidFill>
              </a:rPr>
              <a:t>당 보증금을 회귀 분석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Feature</a:t>
            </a:r>
            <a:r>
              <a:rPr lang="ko-KR" altLang="en-US" sz="2000" b="1" dirty="0">
                <a:solidFill>
                  <a:schemeClr val="tx1"/>
                </a:solidFill>
              </a:rPr>
              <a:t>의 개수가 많아진다고 성능이 높아지는 것이 아님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B0BDDA-C556-4CDE-BF8C-B67E4E9C563C}"/>
              </a:ext>
            </a:extLst>
          </p:cNvPr>
          <p:cNvSpPr/>
          <p:nvPr/>
        </p:nvSpPr>
        <p:spPr>
          <a:xfrm>
            <a:off x="674676" y="5807634"/>
            <a:ext cx="2473377" cy="411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tree=138.7524984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D48A6C2-3637-4D90-B383-A0EDC6A1B146}"/>
              </a:ext>
            </a:extLst>
          </p:cNvPr>
          <p:cNvSpPr/>
          <p:nvPr/>
        </p:nvSpPr>
        <p:spPr>
          <a:xfrm>
            <a:off x="4036132" y="5807634"/>
            <a:ext cx="2473377" cy="411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mlp</a:t>
            </a:r>
            <a:r>
              <a:rPr lang="en-US" altLang="ko-KR" dirty="0"/>
              <a:t>=115.5200378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011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639C64D-AC5B-4445-9A59-A6B0CF4CE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3F0A8AB0-B418-4861-9327-C0CE2567C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4001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ADCA73-8FF4-4EB2-B5EC-03F6831E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14" y="1362678"/>
            <a:ext cx="4972050" cy="2124075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338F148-5652-449C-A533-36BDC816F5C9}"/>
              </a:ext>
            </a:extLst>
          </p:cNvPr>
          <p:cNvSpPr/>
          <p:nvPr/>
        </p:nvSpPr>
        <p:spPr>
          <a:xfrm>
            <a:off x="6469751" y="5177644"/>
            <a:ext cx="4575125" cy="1122171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일부 데이터에 결측 치로 인하여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비슷하지 않은 동도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 같은 </a:t>
            </a:r>
            <a:r>
              <a:rPr lang="en-US" altLang="ko-KR" sz="2000" b="1" dirty="0">
                <a:solidFill>
                  <a:prstClr val="white"/>
                </a:solidFill>
              </a:rPr>
              <a:t>cluster</a:t>
            </a:r>
            <a:r>
              <a:rPr lang="ko-KR" altLang="en-US" sz="2000" b="1" dirty="0">
                <a:solidFill>
                  <a:prstClr val="white"/>
                </a:solidFill>
              </a:rPr>
              <a:t>로 묶이기도 함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E2C003-AF65-47B0-8CD5-AC7E8DCB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746" y="1509452"/>
            <a:ext cx="4873130" cy="334219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AB76DC7-165E-40C2-929F-9A875D293C04}"/>
              </a:ext>
            </a:extLst>
          </p:cNvPr>
          <p:cNvSpPr/>
          <p:nvPr/>
        </p:nvSpPr>
        <p:spPr>
          <a:xfrm>
            <a:off x="1526353" y="3501268"/>
            <a:ext cx="4237071" cy="10377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대체로 지리상 근접한 행정동이 비슷한 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묶임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B8985-728F-4E6F-98A9-8A745D4E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49" y="4732313"/>
            <a:ext cx="5429250" cy="150495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1F5A045-5467-44F8-9AE3-EB46B220FEB4}"/>
              </a:ext>
            </a:extLst>
          </p:cNvPr>
          <p:cNvSpPr/>
          <p:nvPr/>
        </p:nvSpPr>
        <p:spPr>
          <a:xfrm>
            <a:off x="3368969" y="5591259"/>
            <a:ext cx="397688" cy="465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17687C-9651-4BEF-B3C0-99D600530D78}"/>
              </a:ext>
            </a:extLst>
          </p:cNvPr>
          <p:cNvCxnSpPr>
            <a:stCxn id="6" idx="6"/>
            <a:endCxn id="39" idx="1"/>
          </p:cNvCxnSpPr>
          <p:nvPr/>
        </p:nvCxnSpPr>
        <p:spPr>
          <a:xfrm flipV="1">
            <a:off x="3766657" y="5738730"/>
            <a:ext cx="2703094" cy="85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E9B8C2D-AF55-4C6E-A172-A79797BB57D7}"/>
              </a:ext>
            </a:extLst>
          </p:cNvPr>
          <p:cNvCxnSpPr>
            <a:cxnSpLocks/>
          </p:cNvCxnSpPr>
          <p:nvPr/>
        </p:nvCxnSpPr>
        <p:spPr>
          <a:xfrm flipH="1" flipV="1">
            <a:off x="8008400" y="3802576"/>
            <a:ext cx="485783" cy="130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F1FA91D6-5F67-4F33-89D0-9A122D21A9E0}"/>
              </a:ext>
            </a:extLst>
          </p:cNvPr>
          <p:cNvSpPr/>
          <p:nvPr/>
        </p:nvSpPr>
        <p:spPr>
          <a:xfrm>
            <a:off x="7709691" y="3337539"/>
            <a:ext cx="397688" cy="465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BB308-7319-4D21-A3C2-83BA7B1723F2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결론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F2738DF-63E1-42CA-9443-D0CC5F943E44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6E877C50-A675-4766-895E-F0CE3D825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DB4AA2-AD1B-4A26-9AAB-D02D00086FC5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8797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5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15763-7AF9-44F8-A58F-58A960646436}"/>
              </a:ext>
            </a:extLst>
          </p:cNvPr>
          <p:cNvSpPr/>
          <p:nvPr/>
        </p:nvSpPr>
        <p:spPr>
          <a:xfrm>
            <a:off x="3048000" y="3527257"/>
            <a:ext cx="6096000" cy="25317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</a:rPr>
              <a:t>사용한 </a:t>
            </a:r>
            <a:r>
              <a:rPr lang="en-US" altLang="ko-KR" dirty="0">
                <a:latin typeface="+mj-lt"/>
              </a:rPr>
              <a:t>Feature : </a:t>
            </a:r>
            <a:r>
              <a:rPr lang="ko-KR" altLang="en-US" dirty="0" err="1">
                <a:latin typeface="+mj-lt"/>
              </a:rPr>
              <a:t>동별</a:t>
            </a:r>
            <a:r>
              <a:rPr lang="ko-KR" altLang="en-US" dirty="0">
                <a:latin typeface="+mj-lt"/>
              </a:rPr>
              <a:t> 임대료 시세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층별 효용 비율</a:t>
            </a: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	          </a:t>
            </a:r>
            <a:r>
              <a:rPr lang="ko-KR" altLang="en-US" dirty="0">
                <a:latin typeface="+mj-lt"/>
              </a:rPr>
              <a:t>주변 상가 찾기 </a:t>
            </a:r>
            <a:r>
              <a:rPr lang="en-US" altLang="ko-KR" dirty="0">
                <a:latin typeface="+mj-lt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	          </a:t>
            </a:r>
            <a:r>
              <a:rPr lang="ko-KR" altLang="en-US" dirty="0">
                <a:latin typeface="+mj-lt"/>
              </a:rPr>
              <a:t>앞 장에서 얻어낸 </a:t>
            </a:r>
            <a:r>
              <a:rPr lang="ko-KR" altLang="en-US" dirty="0" err="1">
                <a:latin typeface="+mj-lt"/>
              </a:rPr>
              <a:t>동별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Feature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Output : </a:t>
            </a:r>
            <a:r>
              <a:rPr lang="ko-KR" altLang="en-US" dirty="0">
                <a:latin typeface="+mj-lt"/>
              </a:rPr>
              <a:t>임대료 예측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행정동 기준 특징 출력</a:t>
            </a: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	</a:t>
            </a:r>
            <a:r>
              <a:rPr lang="ko-KR" altLang="en-US" dirty="0">
                <a:latin typeface="+mj-lt"/>
              </a:rPr>
              <a:t>주변 경쟁상가 리스트 시각화</a:t>
            </a: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	</a:t>
            </a:r>
            <a:r>
              <a:rPr lang="ko-KR" altLang="en-US" dirty="0">
                <a:latin typeface="+mj-lt"/>
              </a:rPr>
              <a:t>임대료 시계열 분석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예측</a:t>
            </a:r>
            <a:endParaRPr lang="en-US" altLang="ko-KR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D65BE-E4C8-49EB-AF53-A8CB05523098}"/>
              </a:ext>
            </a:extLst>
          </p:cNvPr>
          <p:cNvSpPr txBox="1"/>
          <p:nvPr/>
        </p:nvSpPr>
        <p:spPr>
          <a:xfrm>
            <a:off x="1820087" y="2108221"/>
            <a:ext cx="830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5400" b="1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상권 분석</a:t>
            </a:r>
            <a:endParaRPr lang="en-US" altLang="ko-KR" sz="5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3AB92F7-FE70-4464-8C98-128C5363921C}"/>
              </a:ext>
            </a:extLst>
          </p:cNvPr>
          <p:cNvCxnSpPr/>
          <p:nvPr/>
        </p:nvCxnSpPr>
        <p:spPr>
          <a:xfrm>
            <a:off x="2228850" y="3302899"/>
            <a:ext cx="773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20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상가 조회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41985-CF64-4C90-B862-C3672A577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12" y="1337061"/>
            <a:ext cx="9844873" cy="5199592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87F298A-C524-4371-8714-830927BBD3C0}"/>
              </a:ext>
            </a:extLst>
          </p:cNvPr>
          <p:cNvSpPr/>
          <p:nvPr/>
        </p:nvSpPr>
        <p:spPr>
          <a:xfrm>
            <a:off x="8461434" y="1445520"/>
            <a:ext cx="2707363" cy="10931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상업용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부동산 </a:t>
            </a:r>
            <a:b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임대동향조사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5DD931-93C3-40ED-9069-A1CCBD7DCCF1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A4ED51FC-4948-4095-BA62-DF0AC277F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2EBE22-2047-4DEF-A037-62436FA2BE01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78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669074" y="1226810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540BFC-F4E2-4C2D-B5B3-8D494395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38" y="2048746"/>
            <a:ext cx="3285579" cy="3855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CF4D46-1171-4A65-9CE0-46EA1CCA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580" y="2462036"/>
            <a:ext cx="2047875" cy="1552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764FFD-9A0D-4007-876C-9FDF76320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776" y="4722121"/>
            <a:ext cx="7724775" cy="12096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7252E7F-12E6-49D0-8B5D-6EAFA4BEAFE2}"/>
              </a:ext>
            </a:extLst>
          </p:cNvPr>
          <p:cNvSpPr/>
          <p:nvPr/>
        </p:nvSpPr>
        <p:spPr>
          <a:xfrm rot="1772114">
            <a:off x="3973347" y="1735645"/>
            <a:ext cx="704557" cy="446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96361884-24D8-4AEC-AE06-81637487EE89}"/>
              </a:ext>
            </a:extLst>
          </p:cNvPr>
          <p:cNvSpPr/>
          <p:nvPr/>
        </p:nvSpPr>
        <p:spPr>
          <a:xfrm rot="1772114">
            <a:off x="7153855" y="3414097"/>
            <a:ext cx="704557" cy="446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21BAFAED-5E30-489B-BEC3-8A58526170E6}"/>
              </a:ext>
            </a:extLst>
          </p:cNvPr>
          <p:cNvSpPr/>
          <p:nvPr/>
        </p:nvSpPr>
        <p:spPr>
          <a:xfrm rot="18341464">
            <a:off x="8962934" y="3238825"/>
            <a:ext cx="704557" cy="446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76A32C-FE55-4705-B213-39359355F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31" y="1568947"/>
            <a:ext cx="1771650" cy="571500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FF292BC-AE1C-43E4-A1EF-A136A507EA33}"/>
              </a:ext>
            </a:extLst>
          </p:cNvPr>
          <p:cNvSpPr/>
          <p:nvPr/>
        </p:nvSpPr>
        <p:spPr>
          <a:xfrm>
            <a:off x="1156402" y="1316150"/>
            <a:ext cx="2508402" cy="6765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동별</a:t>
            </a:r>
            <a:r>
              <a:rPr lang="ko-KR" altLang="en-US" sz="2000" b="1" dirty="0">
                <a:solidFill>
                  <a:schemeClr val="tx1"/>
                </a:solidFill>
              </a:rPr>
              <a:t> 임대료 </a:t>
            </a:r>
            <a:r>
              <a:rPr lang="ko-KR" altLang="en-US" sz="2000" b="1" dirty="0" err="1">
                <a:solidFill>
                  <a:schemeClr val="tx1"/>
                </a:solidFill>
              </a:rPr>
              <a:t>크롤링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053D460-DFB4-4DFA-8644-7B44F8E72385}"/>
              </a:ext>
            </a:extLst>
          </p:cNvPr>
          <p:cNvSpPr/>
          <p:nvPr/>
        </p:nvSpPr>
        <p:spPr>
          <a:xfrm>
            <a:off x="4717747" y="1770935"/>
            <a:ext cx="2508402" cy="6765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상가 유형별 분류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B439F3D-EB55-48D9-80E0-726EF9C5AD68}"/>
              </a:ext>
            </a:extLst>
          </p:cNvPr>
          <p:cNvSpPr/>
          <p:nvPr/>
        </p:nvSpPr>
        <p:spPr>
          <a:xfrm>
            <a:off x="7358559" y="3997885"/>
            <a:ext cx="2508402" cy="6765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층별 효용 비율 </a:t>
            </a:r>
            <a:r>
              <a:rPr lang="ko-KR" altLang="en-US" b="1" dirty="0">
                <a:solidFill>
                  <a:schemeClr val="tx1"/>
                </a:solidFill>
              </a:rPr>
              <a:t>반영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B609E13-3802-4314-9D1B-1D12DECB9307}"/>
              </a:ext>
            </a:extLst>
          </p:cNvPr>
          <p:cNvSpPr/>
          <p:nvPr/>
        </p:nvSpPr>
        <p:spPr>
          <a:xfrm>
            <a:off x="8305149" y="2300981"/>
            <a:ext cx="2508402" cy="6765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추정 임대료 계산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25011C-8599-4501-860B-25A3E7FA7A5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시각화 </a:t>
            </a:r>
          </a:p>
          <a:p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8C1ABB-B373-4F85-ADD7-754B20BCEC1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임대료 계산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C0AC289-957A-47E6-8F5F-09BB6B92A39C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4658ED18-2151-432F-9CE2-2F8FCB278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09B627A-5C1D-4466-85AF-EFF6B671153E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539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E51481C-888E-444B-AE71-BEE90F691BA7}"/>
              </a:ext>
            </a:extLst>
          </p:cNvPr>
          <p:cNvSpPr/>
          <p:nvPr/>
        </p:nvSpPr>
        <p:spPr>
          <a:xfrm>
            <a:off x="608593" y="4363922"/>
            <a:ext cx="3008149" cy="9395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동별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분석에서 확보한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데이터로 주변 입지 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3FA54D-E5ED-41CD-B493-50349F0D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084" y="1062640"/>
            <a:ext cx="3924300" cy="4848225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9B656D4-C14B-4F65-B605-AC9AD6D8E964}"/>
              </a:ext>
            </a:extLst>
          </p:cNvPr>
          <p:cNvSpPr/>
          <p:nvPr/>
        </p:nvSpPr>
        <p:spPr>
          <a:xfrm>
            <a:off x="3385109" y="5434150"/>
            <a:ext cx="3008149" cy="9395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지도에 후보지 정보와 경쟁 상가 위치 및 정보 출력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7C9D7-BEF1-4DF9-AD50-C66A751A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22" y="1912426"/>
            <a:ext cx="1463837" cy="31416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1D4D42D-6CE1-4A51-8A73-EE03A0DB6C6F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결과 시각화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B20D63B-0DBB-49E8-B812-1F459BEB48FB}"/>
              </a:ext>
            </a:extLst>
          </p:cNvPr>
          <p:cNvGrpSpPr/>
          <p:nvPr/>
        </p:nvGrpSpPr>
        <p:grpSpPr>
          <a:xfrm>
            <a:off x="906676" y="599280"/>
            <a:ext cx="681598" cy="609486"/>
            <a:chOff x="664451" y="668578"/>
            <a:chExt cx="681598" cy="60948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48CADCA1-4E1F-4EBD-A9B8-7113829DD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7E9768-4C13-48C9-BF6A-CF61BB4C1900}"/>
                </a:ext>
              </a:extLst>
            </p:cNvPr>
            <p:cNvSpPr/>
            <p:nvPr/>
          </p:nvSpPr>
          <p:spPr>
            <a:xfrm>
              <a:off x="664451" y="974583"/>
              <a:ext cx="681598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Step.10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6AF45A6-DD9B-4196-AE23-2A5106CA0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59" y="1384942"/>
            <a:ext cx="3343741" cy="24647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6982C1-3FFF-43B4-96DF-1AA3932B3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751" y="3913105"/>
            <a:ext cx="15240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F8CC1E-550D-4F7C-90D5-2108F88D8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561" y="941112"/>
            <a:ext cx="2590800" cy="5248275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098DB2B-8BCC-4939-8DA2-0B6DB0DB3DD3}"/>
              </a:ext>
            </a:extLst>
          </p:cNvPr>
          <p:cNvSpPr/>
          <p:nvPr/>
        </p:nvSpPr>
        <p:spPr>
          <a:xfrm>
            <a:off x="7302817" y="5634938"/>
            <a:ext cx="3008149" cy="9395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일정 반경 내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상가 및 업종 출력</a:t>
            </a:r>
          </a:p>
        </p:txBody>
      </p:sp>
    </p:spTree>
    <p:extLst>
      <p:ext uri="{BB962C8B-B14F-4D97-AF65-F5344CB8AC3E}">
        <p14:creationId xmlns:p14="http://schemas.microsoft.com/office/powerpoint/2010/main" val="2462141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412959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3036157-2B19-47E1-AECB-568A875A8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3" y="412529"/>
            <a:ext cx="4982227" cy="7231502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ECCFE1A-27BF-495A-AF7F-560DA459FE33}"/>
              </a:ext>
            </a:extLst>
          </p:cNvPr>
          <p:cNvSpPr/>
          <p:nvPr/>
        </p:nvSpPr>
        <p:spPr>
          <a:xfrm>
            <a:off x="368526" y="2813306"/>
            <a:ext cx="3375526" cy="11089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서울지역 임대료 시세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명동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신림역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서울대입구역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혜화동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종로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광화문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테헤란로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순서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21E002-F6A8-4749-AD85-E6D178251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99280"/>
            <a:ext cx="4982227" cy="685800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AFD5121-E1F9-42A4-9729-2D68FD9B3EE6}"/>
              </a:ext>
            </a:extLst>
          </p:cNvPr>
          <p:cNvSpPr/>
          <p:nvPr/>
        </p:nvSpPr>
        <p:spPr>
          <a:xfrm>
            <a:off x="7807831" y="3183478"/>
            <a:ext cx="3375526" cy="9395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전국 임대료 시세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세종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대구 순서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BDDDD-2F99-4073-A243-38B3730AACB3}"/>
              </a:ext>
            </a:extLst>
          </p:cNvPr>
          <p:cNvSpPr txBox="1"/>
          <p:nvPr/>
        </p:nvSpPr>
        <p:spPr>
          <a:xfrm>
            <a:off x="1551404" y="624802"/>
            <a:ext cx="5839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상가 임대료 시계열 그래프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(2017~2022)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11D9A1-E4A7-484E-BF77-E98A9575F8A6}"/>
              </a:ext>
            </a:extLst>
          </p:cNvPr>
          <p:cNvGrpSpPr/>
          <p:nvPr/>
        </p:nvGrpSpPr>
        <p:grpSpPr>
          <a:xfrm>
            <a:off x="906676" y="599280"/>
            <a:ext cx="681598" cy="609486"/>
            <a:chOff x="664451" y="668578"/>
            <a:chExt cx="681598" cy="609486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33E2580-52D2-48E1-9114-C435B3CB9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7C4ECAA-1BD7-410C-98A5-F0E922C76388}"/>
                </a:ext>
              </a:extLst>
            </p:cNvPr>
            <p:cNvSpPr/>
            <p:nvPr/>
          </p:nvSpPr>
          <p:spPr>
            <a:xfrm>
              <a:off x="664451" y="974583"/>
              <a:ext cx="681598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Step.11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719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59F0CD3-B134-480B-AF5D-6D99AF3E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66" y="2563020"/>
            <a:ext cx="3067050" cy="3695700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ECCFE1A-27BF-495A-AF7F-560DA459FE33}"/>
              </a:ext>
            </a:extLst>
          </p:cNvPr>
          <p:cNvSpPr/>
          <p:nvPr/>
        </p:nvSpPr>
        <p:spPr>
          <a:xfrm>
            <a:off x="1011466" y="1416122"/>
            <a:ext cx="3008149" cy="9395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2017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~2022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상가 임대료 자료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및 병합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F00E60-5660-4CAB-B559-66135A75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22" y="2716315"/>
            <a:ext cx="3248548" cy="3942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617F06-CF34-469C-87C9-84BFA7A8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538" y="1702748"/>
            <a:ext cx="4279322" cy="4816182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366884D-7C63-4D21-8FDF-62D14281F18F}"/>
              </a:ext>
            </a:extLst>
          </p:cNvPr>
          <p:cNvSpPr/>
          <p:nvPr/>
        </p:nvSpPr>
        <p:spPr>
          <a:xfrm>
            <a:off x="8147250" y="1416122"/>
            <a:ext cx="3008149" cy="9395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통한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임대료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87DC24-E85E-4A33-964A-831490BE1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853" y="3187872"/>
            <a:ext cx="3409950" cy="2333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71643D-45D7-496A-AB63-77D2CC4EB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009" y="3842707"/>
            <a:ext cx="3619500" cy="2266950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C9B007F-67D0-4C09-B54F-207FADF71DED}"/>
              </a:ext>
            </a:extLst>
          </p:cNvPr>
          <p:cNvSpPr/>
          <p:nvPr/>
        </p:nvSpPr>
        <p:spPr>
          <a:xfrm>
            <a:off x="4548121" y="5664810"/>
            <a:ext cx="3008149" cy="4460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2DF6FF3-6C7A-43B5-9A9D-DB067252CB1B}"/>
              </a:ext>
            </a:extLst>
          </p:cNvPr>
          <p:cNvSpPr/>
          <p:nvPr/>
        </p:nvSpPr>
        <p:spPr>
          <a:xfrm>
            <a:off x="8234345" y="6229493"/>
            <a:ext cx="3008149" cy="421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 ARIMA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5EC9108-C757-47BE-9A13-C57AAA6047DE}"/>
              </a:ext>
            </a:extLst>
          </p:cNvPr>
          <p:cNvSpPr/>
          <p:nvPr/>
        </p:nvSpPr>
        <p:spPr>
          <a:xfrm>
            <a:off x="900421" y="5551209"/>
            <a:ext cx="3008149" cy="9395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계절성은 없지만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추세가 있는 데이터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Stationarity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체크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6357B0-7B91-40B6-8612-FE7540E7EE4F}"/>
              </a:ext>
            </a:extLst>
          </p:cNvPr>
          <p:cNvSpPr txBox="1"/>
          <p:nvPr/>
        </p:nvSpPr>
        <p:spPr>
          <a:xfrm>
            <a:off x="1551404" y="624802"/>
            <a:ext cx="5839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상가 임대료 시계열 예측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899D03-2642-4839-8E95-3871682E3768}"/>
              </a:ext>
            </a:extLst>
          </p:cNvPr>
          <p:cNvGrpSpPr/>
          <p:nvPr/>
        </p:nvGrpSpPr>
        <p:grpSpPr>
          <a:xfrm>
            <a:off x="906676" y="599280"/>
            <a:ext cx="681598" cy="609486"/>
            <a:chOff x="664451" y="668578"/>
            <a:chExt cx="681598" cy="609486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687C03E5-A018-4EE7-92EB-93E621ED6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0EC3D0F-F0E3-4B75-94E7-ED91706E9C58}"/>
                </a:ext>
              </a:extLst>
            </p:cNvPr>
            <p:cNvSpPr/>
            <p:nvPr/>
          </p:nvSpPr>
          <p:spPr>
            <a:xfrm>
              <a:off x="664451" y="974583"/>
              <a:ext cx="681598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Step.11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641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데이터 수집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B9CDCD-0341-4130-B231-05856069C0A4}"/>
              </a:ext>
            </a:extLst>
          </p:cNvPr>
          <p:cNvSpPr/>
          <p:nvPr/>
        </p:nvSpPr>
        <p:spPr>
          <a:xfrm>
            <a:off x="6293103" y="5950258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FB3255-E001-4DAA-AE67-6259243D4096}"/>
              </a:ext>
            </a:extLst>
          </p:cNvPr>
          <p:cNvCxnSpPr/>
          <p:nvPr/>
        </p:nvCxnSpPr>
        <p:spPr>
          <a:xfrm>
            <a:off x="3596398" y="5996482"/>
            <a:ext cx="4788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8A5ECC-35D7-4192-81D6-42605A676491}"/>
              </a:ext>
            </a:extLst>
          </p:cNvPr>
          <p:cNvGrpSpPr/>
          <p:nvPr/>
        </p:nvGrpSpPr>
        <p:grpSpPr>
          <a:xfrm>
            <a:off x="3814913" y="6170934"/>
            <a:ext cx="253999" cy="202255"/>
            <a:chOff x="3991112" y="5896250"/>
            <a:chExt cx="253999" cy="202255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B5830DE-F7AA-4D2B-AAD8-E15AD220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313" y="5937173"/>
              <a:ext cx="181596" cy="161332"/>
            </a:xfrm>
            <a:custGeom>
              <a:avLst/>
              <a:gdLst>
                <a:gd name="T0" fmla="*/ 923 w 1844"/>
                <a:gd name="T1" fmla="*/ 0 h 1639"/>
                <a:gd name="T2" fmla="*/ 1 w 1844"/>
                <a:gd name="T3" fmla="*/ 759 h 1639"/>
                <a:gd name="T4" fmla="*/ 1 w 1844"/>
                <a:gd name="T5" fmla="*/ 761 h 1639"/>
                <a:gd name="T6" fmla="*/ 1 w 1844"/>
                <a:gd name="T7" fmla="*/ 764 h 1639"/>
                <a:gd name="T8" fmla="*/ 0 w 1844"/>
                <a:gd name="T9" fmla="*/ 766 h 1639"/>
                <a:gd name="T10" fmla="*/ 0 w 1844"/>
                <a:gd name="T11" fmla="*/ 768 h 1639"/>
                <a:gd name="T12" fmla="*/ 0 w 1844"/>
                <a:gd name="T13" fmla="*/ 1536 h 1639"/>
                <a:gd name="T14" fmla="*/ 1 w 1844"/>
                <a:gd name="T15" fmla="*/ 1557 h 1639"/>
                <a:gd name="T16" fmla="*/ 16 w 1844"/>
                <a:gd name="T17" fmla="*/ 1594 h 1639"/>
                <a:gd name="T18" fmla="*/ 31 w 1844"/>
                <a:gd name="T19" fmla="*/ 1608 h 1639"/>
                <a:gd name="T20" fmla="*/ 45 w 1844"/>
                <a:gd name="T21" fmla="*/ 1623 h 1639"/>
                <a:gd name="T22" fmla="*/ 82 w 1844"/>
                <a:gd name="T23" fmla="*/ 1638 h 1639"/>
                <a:gd name="T24" fmla="*/ 101 w 1844"/>
                <a:gd name="T25" fmla="*/ 1639 h 1639"/>
                <a:gd name="T26" fmla="*/ 718 w 1844"/>
                <a:gd name="T27" fmla="*/ 1639 h 1639"/>
                <a:gd name="T28" fmla="*/ 718 w 1844"/>
                <a:gd name="T29" fmla="*/ 1025 h 1639"/>
                <a:gd name="T30" fmla="*/ 1128 w 1844"/>
                <a:gd name="T31" fmla="*/ 1025 h 1639"/>
                <a:gd name="T32" fmla="*/ 1128 w 1844"/>
                <a:gd name="T33" fmla="*/ 1639 h 1639"/>
                <a:gd name="T34" fmla="*/ 1743 w 1844"/>
                <a:gd name="T35" fmla="*/ 1639 h 1639"/>
                <a:gd name="T36" fmla="*/ 1763 w 1844"/>
                <a:gd name="T37" fmla="*/ 1638 h 1639"/>
                <a:gd name="T38" fmla="*/ 1799 w 1844"/>
                <a:gd name="T39" fmla="*/ 1623 h 1639"/>
                <a:gd name="T40" fmla="*/ 1815 w 1844"/>
                <a:gd name="T41" fmla="*/ 1608 h 1639"/>
                <a:gd name="T42" fmla="*/ 1828 w 1844"/>
                <a:gd name="T43" fmla="*/ 1594 h 1639"/>
                <a:gd name="T44" fmla="*/ 1844 w 1844"/>
                <a:gd name="T45" fmla="*/ 1557 h 1639"/>
                <a:gd name="T46" fmla="*/ 1844 w 1844"/>
                <a:gd name="T47" fmla="*/ 1536 h 1639"/>
                <a:gd name="T48" fmla="*/ 1844 w 1844"/>
                <a:gd name="T49" fmla="*/ 768 h 1639"/>
                <a:gd name="T50" fmla="*/ 1844 w 1844"/>
                <a:gd name="T51" fmla="*/ 762 h 1639"/>
                <a:gd name="T52" fmla="*/ 1843 w 1844"/>
                <a:gd name="T53" fmla="*/ 759 h 1639"/>
                <a:gd name="T54" fmla="*/ 923 w 1844"/>
                <a:gd name="T55" fmla="*/ 0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44" h="1639">
                  <a:moveTo>
                    <a:pt x="923" y="0"/>
                  </a:moveTo>
                  <a:lnTo>
                    <a:pt x="1" y="759"/>
                  </a:lnTo>
                  <a:lnTo>
                    <a:pt x="1" y="761"/>
                  </a:lnTo>
                  <a:lnTo>
                    <a:pt x="1" y="764"/>
                  </a:lnTo>
                  <a:lnTo>
                    <a:pt x="0" y="766"/>
                  </a:lnTo>
                  <a:lnTo>
                    <a:pt x="0" y="768"/>
                  </a:lnTo>
                  <a:lnTo>
                    <a:pt x="0" y="1536"/>
                  </a:lnTo>
                  <a:lnTo>
                    <a:pt x="1" y="1557"/>
                  </a:lnTo>
                  <a:lnTo>
                    <a:pt x="16" y="1594"/>
                  </a:lnTo>
                  <a:lnTo>
                    <a:pt x="31" y="1608"/>
                  </a:lnTo>
                  <a:lnTo>
                    <a:pt x="45" y="1623"/>
                  </a:lnTo>
                  <a:lnTo>
                    <a:pt x="82" y="1638"/>
                  </a:lnTo>
                  <a:lnTo>
                    <a:pt x="101" y="1639"/>
                  </a:lnTo>
                  <a:lnTo>
                    <a:pt x="718" y="1639"/>
                  </a:lnTo>
                  <a:lnTo>
                    <a:pt x="718" y="1025"/>
                  </a:lnTo>
                  <a:lnTo>
                    <a:pt x="1128" y="1025"/>
                  </a:lnTo>
                  <a:lnTo>
                    <a:pt x="1128" y="1639"/>
                  </a:lnTo>
                  <a:lnTo>
                    <a:pt x="1743" y="1639"/>
                  </a:lnTo>
                  <a:lnTo>
                    <a:pt x="1763" y="1638"/>
                  </a:lnTo>
                  <a:lnTo>
                    <a:pt x="1799" y="1623"/>
                  </a:lnTo>
                  <a:lnTo>
                    <a:pt x="1815" y="1608"/>
                  </a:lnTo>
                  <a:lnTo>
                    <a:pt x="1828" y="1594"/>
                  </a:lnTo>
                  <a:lnTo>
                    <a:pt x="1844" y="1557"/>
                  </a:lnTo>
                  <a:lnTo>
                    <a:pt x="1844" y="1536"/>
                  </a:lnTo>
                  <a:lnTo>
                    <a:pt x="1844" y="768"/>
                  </a:lnTo>
                  <a:lnTo>
                    <a:pt x="1844" y="762"/>
                  </a:lnTo>
                  <a:lnTo>
                    <a:pt x="1843" y="759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469258DE-D2E0-46D0-B0D8-1EFB6FFEE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112" y="5896250"/>
              <a:ext cx="253999" cy="119031"/>
            </a:xfrm>
            <a:custGeom>
              <a:avLst/>
              <a:gdLst>
                <a:gd name="T0" fmla="*/ 2564 w 2582"/>
                <a:gd name="T1" fmla="*/ 1001 h 1209"/>
                <a:gd name="T2" fmla="*/ 2213 w 2582"/>
                <a:gd name="T3" fmla="*/ 711 h 1209"/>
                <a:gd name="T4" fmla="*/ 2213 w 2582"/>
                <a:gd name="T5" fmla="*/ 56 h 1209"/>
                <a:gd name="T6" fmla="*/ 2213 w 2582"/>
                <a:gd name="T7" fmla="*/ 46 h 1209"/>
                <a:gd name="T8" fmla="*/ 2206 w 2582"/>
                <a:gd name="T9" fmla="*/ 26 h 1209"/>
                <a:gd name="T10" fmla="*/ 2200 w 2582"/>
                <a:gd name="T11" fmla="*/ 19 h 1209"/>
                <a:gd name="T12" fmla="*/ 2191 w 2582"/>
                <a:gd name="T13" fmla="*/ 13 h 1209"/>
                <a:gd name="T14" fmla="*/ 2173 w 2582"/>
                <a:gd name="T15" fmla="*/ 6 h 1209"/>
                <a:gd name="T16" fmla="*/ 2163 w 2582"/>
                <a:gd name="T17" fmla="*/ 6 h 1209"/>
                <a:gd name="T18" fmla="*/ 1855 w 2582"/>
                <a:gd name="T19" fmla="*/ 6 h 1209"/>
                <a:gd name="T20" fmla="*/ 1845 w 2582"/>
                <a:gd name="T21" fmla="*/ 6 h 1209"/>
                <a:gd name="T22" fmla="*/ 1825 w 2582"/>
                <a:gd name="T23" fmla="*/ 13 h 1209"/>
                <a:gd name="T24" fmla="*/ 1818 w 2582"/>
                <a:gd name="T25" fmla="*/ 19 h 1209"/>
                <a:gd name="T26" fmla="*/ 1812 w 2582"/>
                <a:gd name="T27" fmla="*/ 26 h 1209"/>
                <a:gd name="T28" fmla="*/ 1805 w 2582"/>
                <a:gd name="T29" fmla="*/ 46 h 1209"/>
                <a:gd name="T30" fmla="*/ 1803 w 2582"/>
                <a:gd name="T31" fmla="*/ 56 h 1209"/>
                <a:gd name="T32" fmla="*/ 1803 w 2582"/>
                <a:gd name="T33" fmla="*/ 368 h 1209"/>
                <a:gd name="T34" fmla="*/ 1413 w 2582"/>
                <a:gd name="T35" fmla="*/ 43 h 1209"/>
                <a:gd name="T36" fmla="*/ 1386 w 2582"/>
                <a:gd name="T37" fmla="*/ 23 h 1209"/>
                <a:gd name="T38" fmla="*/ 1326 w 2582"/>
                <a:gd name="T39" fmla="*/ 1 h 1209"/>
                <a:gd name="T40" fmla="*/ 1292 w 2582"/>
                <a:gd name="T41" fmla="*/ 0 h 1209"/>
                <a:gd name="T42" fmla="*/ 1256 w 2582"/>
                <a:gd name="T43" fmla="*/ 1 h 1209"/>
                <a:gd name="T44" fmla="*/ 1196 w 2582"/>
                <a:gd name="T45" fmla="*/ 23 h 1209"/>
                <a:gd name="T46" fmla="*/ 1169 w 2582"/>
                <a:gd name="T47" fmla="*/ 43 h 1209"/>
                <a:gd name="T48" fmla="*/ 18 w 2582"/>
                <a:gd name="T49" fmla="*/ 1001 h 1209"/>
                <a:gd name="T50" fmla="*/ 10 w 2582"/>
                <a:gd name="T51" fmla="*/ 1008 h 1209"/>
                <a:gd name="T52" fmla="*/ 1 w 2582"/>
                <a:gd name="T53" fmla="*/ 1025 h 1209"/>
                <a:gd name="T54" fmla="*/ 0 w 2582"/>
                <a:gd name="T55" fmla="*/ 1036 h 1209"/>
                <a:gd name="T56" fmla="*/ 0 w 2582"/>
                <a:gd name="T57" fmla="*/ 1047 h 1209"/>
                <a:gd name="T58" fmla="*/ 6 w 2582"/>
                <a:gd name="T59" fmla="*/ 1064 h 1209"/>
                <a:gd name="T60" fmla="*/ 12 w 2582"/>
                <a:gd name="T61" fmla="*/ 1073 h 1209"/>
                <a:gd name="T62" fmla="*/ 111 w 2582"/>
                <a:gd name="T63" fmla="*/ 1191 h 1209"/>
                <a:gd name="T64" fmla="*/ 125 w 2582"/>
                <a:gd name="T65" fmla="*/ 1205 h 1209"/>
                <a:gd name="T66" fmla="*/ 145 w 2582"/>
                <a:gd name="T67" fmla="*/ 1209 h 1209"/>
                <a:gd name="T68" fmla="*/ 164 w 2582"/>
                <a:gd name="T69" fmla="*/ 1209 h 1209"/>
                <a:gd name="T70" fmla="*/ 183 w 2582"/>
                <a:gd name="T71" fmla="*/ 1199 h 1209"/>
                <a:gd name="T72" fmla="*/ 1292 w 2582"/>
                <a:gd name="T73" fmla="*/ 274 h 1209"/>
                <a:gd name="T74" fmla="*/ 2399 w 2582"/>
                <a:gd name="T75" fmla="*/ 1199 h 1209"/>
                <a:gd name="T76" fmla="*/ 2414 w 2582"/>
                <a:gd name="T77" fmla="*/ 1208 h 1209"/>
                <a:gd name="T78" fmla="*/ 2433 w 2582"/>
                <a:gd name="T79" fmla="*/ 1209 h 1209"/>
                <a:gd name="T80" fmla="*/ 2439 w 2582"/>
                <a:gd name="T81" fmla="*/ 1209 h 1209"/>
                <a:gd name="T82" fmla="*/ 2458 w 2582"/>
                <a:gd name="T83" fmla="*/ 1205 h 1209"/>
                <a:gd name="T84" fmla="*/ 2471 w 2582"/>
                <a:gd name="T85" fmla="*/ 1191 h 1209"/>
                <a:gd name="T86" fmla="*/ 2572 w 2582"/>
                <a:gd name="T87" fmla="*/ 1073 h 1209"/>
                <a:gd name="T88" fmla="*/ 2577 w 2582"/>
                <a:gd name="T89" fmla="*/ 1064 h 1209"/>
                <a:gd name="T90" fmla="*/ 2582 w 2582"/>
                <a:gd name="T91" fmla="*/ 1047 h 1209"/>
                <a:gd name="T92" fmla="*/ 2582 w 2582"/>
                <a:gd name="T93" fmla="*/ 1036 h 1209"/>
                <a:gd name="T94" fmla="*/ 2580 w 2582"/>
                <a:gd name="T95" fmla="*/ 1025 h 1209"/>
                <a:gd name="T96" fmla="*/ 2572 w 2582"/>
                <a:gd name="T97" fmla="*/ 1008 h 1209"/>
                <a:gd name="T98" fmla="*/ 2564 w 2582"/>
                <a:gd name="T99" fmla="*/ 1001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82" h="1209">
                  <a:moveTo>
                    <a:pt x="2564" y="1001"/>
                  </a:moveTo>
                  <a:lnTo>
                    <a:pt x="2213" y="711"/>
                  </a:lnTo>
                  <a:lnTo>
                    <a:pt x="2213" y="56"/>
                  </a:lnTo>
                  <a:lnTo>
                    <a:pt x="2213" y="46"/>
                  </a:lnTo>
                  <a:lnTo>
                    <a:pt x="2206" y="26"/>
                  </a:lnTo>
                  <a:lnTo>
                    <a:pt x="2200" y="19"/>
                  </a:lnTo>
                  <a:lnTo>
                    <a:pt x="2191" y="13"/>
                  </a:lnTo>
                  <a:lnTo>
                    <a:pt x="2173" y="6"/>
                  </a:lnTo>
                  <a:lnTo>
                    <a:pt x="2163" y="6"/>
                  </a:lnTo>
                  <a:lnTo>
                    <a:pt x="1855" y="6"/>
                  </a:lnTo>
                  <a:lnTo>
                    <a:pt x="1845" y="6"/>
                  </a:lnTo>
                  <a:lnTo>
                    <a:pt x="1825" y="13"/>
                  </a:lnTo>
                  <a:lnTo>
                    <a:pt x="1818" y="19"/>
                  </a:lnTo>
                  <a:lnTo>
                    <a:pt x="1812" y="26"/>
                  </a:lnTo>
                  <a:lnTo>
                    <a:pt x="1805" y="46"/>
                  </a:lnTo>
                  <a:lnTo>
                    <a:pt x="1803" y="56"/>
                  </a:lnTo>
                  <a:lnTo>
                    <a:pt x="1803" y="368"/>
                  </a:lnTo>
                  <a:lnTo>
                    <a:pt x="1413" y="43"/>
                  </a:lnTo>
                  <a:lnTo>
                    <a:pt x="1386" y="23"/>
                  </a:lnTo>
                  <a:lnTo>
                    <a:pt x="1326" y="1"/>
                  </a:lnTo>
                  <a:lnTo>
                    <a:pt x="1292" y="0"/>
                  </a:lnTo>
                  <a:lnTo>
                    <a:pt x="1256" y="1"/>
                  </a:lnTo>
                  <a:lnTo>
                    <a:pt x="1196" y="23"/>
                  </a:lnTo>
                  <a:lnTo>
                    <a:pt x="1169" y="43"/>
                  </a:lnTo>
                  <a:lnTo>
                    <a:pt x="18" y="1001"/>
                  </a:lnTo>
                  <a:lnTo>
                    <a:pt x="10" y="1008"/>
                  </a:lnTo>
                  <a:lnTo>
                    <a:pt x="1" y="1025"/>
                  </a:lnTo>
                  <a:lnTo>
                    <a:pt x="0" y="1036"/>
                  </a:lnTo>
                  <a:lnTo>
                    <a:pt x="0" y="1047"/>
                  </a:lnTo>
                  <a:lnTo>
                    <a:pt x="6" y="1064"/>
                  </a:lnTo>
                  <a:lnTo>
                    <a:pt x="12" y="1073"/>
                  </a:lnTo>
                  <a:lnTo>
                    <a:pt x="111" y="1191"/>
                  </a:lnTo>
                  <a:lnTo>
                    <a:pt x="125" y="1205"/>
                  </a:lnTo>
                  <a:lnTo>
                    <a:pt x="145" y="1209"/>
                  </a:lnTo>
                  <a:lnTo>
                    <a:pt x="164" y="1209"/>
                  </a:lnTo>
                  <a:lnTo>
                    <a:pt x="183" y="1199"/>
                  </a:lnTo>
                  <a:lnTo>
                    <a:pt x="1292" y="274"/>
                  </a:lnTo>
                  <a:lnTo>
                    <a:pt x="2399" y="1199"/>
                  </a:lnTo>
                  <a:lnTo>
                    <a:pt x="2414" y="1208"/>
                  </a:lnTo>
                  <a:lnTo>
                    <a:pt x="2433" y="1209"/>
                  </a:lnTo>
                  <a:lnTo>
                    <a:pt x="2439" y="1209"/>
                  </a:lnTo>
                  <a:lnTo>
                    <a:pt x="2458" y="1205"/>
                  </a:lnTo>
                  <a:lnTo>
                    <a:pt x="2471" y="1191"/>
                  </a:lnTo>
                  <a:lnTo>
                    <a:pt x="2572" y="1073"/>
                  </a:lnTo>
                  <a:lnTo>
                    <a:pt x="2577" y="1064"/>
                  </a:lnTo>
                  <a:lnTo>
                    <a:pt x="2582" y="1047"/>
                  </a:lnTo>
                  <a:lnTo>
                    <a:pt x="2582" y="1036"/>
                  </a:lnTo>
                  <a:lnTo>
                    <a:pt x="2580" y="1025"/>
                  </a:lnTo>
                  <a:lnTo>
                    <a:pt x="2572" y="1008"/>
                  </a:lnTo>
                  <a:lnTo>
                    <a:pt x="2564" y="10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D16864-6F0D-46F9-AB13-6EAD8B6649A1}"/>
              </a:ext>
            </a:extLst>
          </p:cNvPr>
          <p:cNvGrpSpPr/>
          <p:nvPr/>
        </p:nvGrpSpPr>
        <p:grpSpPr>
          <a:xfrm>
            <a:off x="7965541" y="6184527"/>
            <a:ext cx="152502" cy="151251"/>
            <a:chOff x="1365482" y="1229670"/>
            <a:chExt cx="180000" cy="17852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8CB3459-0AC2-40BB-8355-1A89B7C80A34}"/>
                </a:ext>
              </a:extLst>
            </p:cNvPr>
            <p:cNvSpPr/>
            <p:nvPr/>
          </p:nvSpPr>
          <p:spPr>
            <a:xfrm>
              <a:off x="1408598" y="1229670"/>
              <a:ext cx="93769" cy="937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6">
              <a:extLst>
                <a:ext uri="{FF2B5EF4-FFF2-40B4-BE49-F238E27FC236}">
                  <a16:creationId xmlns:a16="http://schemas.microsoft.com/office/drawing/2014/main" id="{8FBE1109-1D00-4422-B7B4-185C8C3A385B}"/>
                </a:ext>
              </a:extLst>
            </p:cNvPr>
            <p:cNvSpPr/>
            <p:nvPr/>
          </p:nvSpPr>
          <p:spPr>
            <a:xfrm>
              <a:off x="1365482" y="1336193"/>
              <a:ext cx="180000" cy="72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하트 39">
            <a:extLst>
              <a:ext uri="{FF2B5EF4-FFF2-40B4-BE49-F238E27FC236}">
                <a16:creationId xmlns:a16="http://schemas.microsoft.com/office/drawing/2014/main" id="{B82FEC7A-A3B6-49AB-BF68-C55DF08E5E2E}"/>
              </a:ext>
            </a:extLst>
          </p:cNvPr>
          <p:cNvSpPr/>
          <p:nvPr/>
        </p:nvSpPr>
        <p:spPr>
          <a:xfrm>
            <a:off x="6943871" y="6192214"/>
            <a:ext cx="180975" cy="180975"/>
          </a:xfrm>
          <a:prstGeom prst="hear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AC45ED-BF95-4F54-BD88-DDD6BBDC5F4D}"/>
              </a:ext>
            </a:extLst>
          </p:cNvPr>
          <p:cNvGrpSpPr/>
          <p:nvPr/>
        </p:nvGrpSpPr>
        <p:grpSpPr>
          <a:xfrm>
            <a:off x="4909606" y="6170934"/>
            <a:ext cx="166018" cy="201907"/>
            <a:chOff x="1934527" y="6071929"/>
            <a:chExt cx="166018" cy="20190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도넛 29">
              <a:extLst>
                <a:ext uri="{FF2B5EF4-FFF2-40B4-BE49-F238E27FC236}">
                  <a16:creationId xmlns:a16="http://schemas.microsoft.com/office/drawing/2014/main" id="{5DB30A4F-A97F-4B4D-A65C-C375F834C652}"/>
                </a:ext>
              </a:extLst>
            </p:cNvPr>
            <p:cNvSpPr/>
            <p:nvPr/>
          </p:nvSpPr>
          <p:spPr>
            <a:xfrm>
              <a:off x="1934527" y="6071929"/>
              <a:ext cx="131152" cy="131152"/>
            </a:xfrm>
            <a:prstGeom prst="donut">
              <a:avLst>
                <a:gd name="adj" fmla="val 10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0774A0F-C888-41EA-999D-6E5FCAFD1362}"/>
                </a:ext>
              </a:extLst>
            </p:cNvPr>
            <p:cNvSpPr/>
            <p:nvPr/>
          </p:nvSpPr>
          <p:spPr>
            <a:xfrm rot="18900000">
              <a:off x="2054826" y="6165836"/>
              <a:ext cx="45719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77354CB-BBB0-496B-90C8-1162F721AB12}"/>
              </a:ext>
            </a:extLst>
          </p:cNvPr>
          <p:cNvGrpSpPr/>
          <p:nvPr/>
        </p:nvGrpSpPr>
        <p:grpSpPr>
          <a:xfrm>
            <a:off x="5916318" y="6186330"/>
            <a:ext cx="186859" cy="186859"/>
            <a:chOff x="5211017" y="3817398"/>
            <a:chExt cx="790113" cy="79011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모서리가 둥근 직사각형 32">
              <a:extLst>
                <a:ext uri="{FF2B5EF4-FFF2-40B4-BE49-F238E27FC236}">
                  <a16:creationId xmlns:a16="http://schemas.microsoft.com/office/drawing/2014/main" id="{794E2D67-376B-490A-8471-00AFF23CEA60}"/>
                </a:ext>
              </a:extLst>
            </p:cNvPr>
            <p:cNvSpPr/>
            <p:nvPr/>
          </p:nvSpPr>
          <p:spPr>
            <a:xfrm>
              <a:off x="5211017" y="3817398"/>
              <a:ext cx="790113" cy="7901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33">
              <a:extLst>
                <a:ext uri="{FF2B5EF4-FFF2-40B4-BE49-F238E27FC236}">
                  <a16:creationId xmlns:a16="http://schemas.microsoft.com/office/drawing/2014/main" id="{02702E16-000D-4159-A989-3AD4CDC6A146}"/>
                </a:ext>
              </a:extLst>
            </p:cNvPr>
            <p:cNvSpPr/>
            <p:nvPr/>
          </p:nvSpPr>
          <p:spPr>
            <a:xfrm>
              <a:off x="5567605" y="3978676"/>
              <a:ext cx="87472" cy="46903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모서리가 둥근 직사각형 34">
              <a:extLst>
                <a:ext uri="{FF2B5EF4-FFF2-40B4-BE49-F238E27FC236}">
                  <a16:creationId xmlns:a16="http://schemas.microsoft.com/office/drawing/2014/main" id="{997490A7-89E5-43E0-89F9-3676C5AD5186}"/>
                </a:ext>
              </a:extLst>
            </p:cNvPr>
            <p:cNvSpPr/>
            <p:nvPr/>
          </p:nvSpPr>
          <p:spPr>
            <a:xfrm rot="16200000">
              <a:off x="5559092" y="3977935"/>
              <a:ext cx="87472" cy="46903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CD9EC4-ED31-4955-B6EF-A20D5DBBFE82}"/>
              </a:ext>
            </a:extLst>
          </p:cNvPr>
          <p:cNvGrpSpPr/>
          <p:nvPr/>
        </p:nvGrpSpPr>
        <p:grpSpPr>
          <a:xfrm>
            <a:off x="2403662" y="1738098"/>
            <a:ext cx="7173471" cy="1556420"/>
            <a:chOff x="1421509" y="2025178"/>
            <a:chExt cx="7173471" cy="155642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BECA21D-29EF-45C8-BBBC-72C2E010764D}"/>
                </a:ext>
              </a:extLst>
            </p:cNvPr>
            <p:cNvSpPr/>
            <p:nvPr/>
          </p:nvSpPr>
          <p:spPr>
            <a:xfrm>
              <a:off x="1421509" y="2025178"/>
              <a:ext cx="2270903" cy="1553754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391E785-20E6-48F8-8B4C-9F9FB8417A9E}"/>
                </a:ext>
              </a:extLst>
            </p:cNvPr>
            <p:cNvSpPr/>
            <p:nvPr/>
          </p:nvSpPr>
          <p:spPr>
            <a:xfrm>
              <a:off x="6324077" y="2027844"/>
              <a:ext cx="2270903" cy="1553754"/>
            </a:xfrm>
            <a:prstGeom prst="round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8DD0D5B-9238-4DEE-9D9D-1C2D785E4F1A}"/>
                </a:ext>
              </a:extLst>
            </p:cNvPr>
            <p:cNvSpPr/>
            <p:nvPr/>
          </p:nvSpPr>
          <p:spPr>
            <a:xfrm>
              <a:off x="3872793" y="2025178"/>
              <a:ext cx="2270903" cy="1553754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59F5DF-DDB2-4E56-9459-A43258AD2472}"/>
              </a:ext>
            </a:extLst>
          </p:cNvPr>
          <p:cNvGrpSpPr/>
          <p:nvPr/>
        </p:nvGrpSpPr>
        <p:grpSpPr>
          <a:xfrm>
            <a:off x="2403662" y="3662487"/>
            <a:ext cx="7410898" cy="1777714"/>
            <a:chOff x="1551404" y="1208766"/>
            <a:chExt cx="7089010" cy="1568953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2C4C3E6-671A-4E14-8126-D026E60F62EE}"/>
                </a:ext>
              </a:extLst>
            </p:cNvPr>
            <p:cNvSpPr/>
            <p:nvPr/>
          </p:nvSpPr>
          <p:spPr>
            <a:xfrm>
              <a:off x="1551404" y="1223965"/>
              <a:ext cx="2270903" cy="1553754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03ABDB9C-3D77-46EF-B6C1-6C948C1FA941}"/>
                </a:ext>
              </a:extLst>
            </p:cNvPr>
            <p:cNvSpPr/>
            <p:nvPr/>
          </p:nvSpPr>
          <p:spPr>
            <a:xfrm>
              <a:off x="6369511" y="1223965"/>
              <a:ext cx="2270903" cy="1553754"/>
            </a:xfrm>
            <a:prstGeom prst="round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AAC81E1-6762-4123-A437-10A6C9C0247D}"/>
                </a:ext>
              </a:extLst>
            </p:cNvPr>
            <p:cNvSpPr/>
            <p:nvPr/>
          </p:nvSpPr>
          <p:spPr>
            <a:xfrm>
              <a:off x="3961634" y="1208766"/>
              <a:ext cx="2270903" cy="1553754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387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412959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2AE2615-BBA2-4C64-88FC-EE1B4751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89" y="1594303"/>
            <a:ext cx="2819400" cy="4886325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ECCFE1A-27BF-495A-AF7F-560DA459FE33}"/>
              </a:ext>
            </a:extLst>
          </p:cNvPr>
          <p:cNvSpPr/>
          <p:nvPr/>
        </p:nvSpPr>
        <p:spPr>
          <a:xfrm>
            <a:off x="1889938" y="1208767"/>
            <a:ext cx="3248494" cy="6535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 지역 상가 시계열 예측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48A3A3-D821-41D4-A0C7-263B5140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31" y="4017620"/>
            <a:ext cx="3419475" cy="2276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406E26-F429-40DE-96F2-E7315D5B5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060" y="1707895"/>
            <a:ext cx="2371355" cy="4459341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5CF7F7F-1BBC-43E3-9145-F0A8DEE34C0E}"/>
              </a:ext>
            </a:extLst>
          </p:cNvPr>
          <p:cNvSpPr/>
          <p:nvPr/>
        </p:nvSpPr>
        <p:spPr>
          <a:xfrm>
            <a:off x="7020750" y="1267508"/>
            <a:ext cx="3248494" cy="6535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동대문 지역 상가 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시계열 예측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0AB756-31C1-4C80-B10E-F2108AF7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784" y="4015349"/>
            <a:ext cx="3362325" cy="2286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436AF4F-510C-4939-84AF-21D45E6A1C97}"/>
              </a:ext>
            </a:extLst>
          </p:cNvPr>
          <p:cNvSpPr txBox="1"/>
          <p:nvPr/>
        </p:nvSpPr>
        <p:spPr>
          <a:xfrm>
            <a:off x="1551404" y="624802"/>
            <a:ext cx="5839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상가 임대료 시계열 예측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7D417E-055A-4FE5-BF21-93713D6A9239}"/>
              </a:ext>
            </a:extLst>
          </p:cNvPr>
          <p:cNvGrpSpPr/>
          <p:nvPr/>
        </p:nvGrpSpPr>
        <p:grpSpPr>
          <a:xfrm>
            <a:off x="906676" y="599280"/>
            <a:ext cx="681598" cy="609486"/>
            <a:chOff x="664451" y="668578"/>
            <a:chExt cx="681598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4144D6FB-7BA7-443C-92A9-11FE7481D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4F8DD1F-20EB-4C02-BD7C-61B906ACFAD9}"/>
                </a:ext>
              </a:extLst>
            </p:cNvPr>
            <p:cNvSpPr/>
            <p:nvPr/>
          </p:nvSpPr>
          <p:spPr>
            <a:xfrm>
              <a:off x="664451" y="974583"/>
              <a:ext cx="681598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Step.11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364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143351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5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15763-7AF9-44F8-A58F-58A960646436}"/>
              </a:ext>
            </a:extLst>
          </p:cNvPr>
          <p:cNvSpPr/>
          <p:nvPr/>
        </p:nvSpPr>
        <p:spPr>
          <a:xfrm>
            <a:off x="1672459" y="2950611"/>
            <a:ext cx="8912314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좋은 </a:t>
            </a:r>
            <a:r>
              <a:rPr lang="en-US" altLang="ko-KR" sz="2400" dirty="0">
                <a:latin typeface="+mj-lt"/>
              </a:rPr>
              <a:t>Feature</a:t>
            </a:r>
            <a:r>
              <a:rPr lang="ko-KR" altLang="en-US" sz="2400" dirty="0">
                <a:latin typeface="+mj-lt"/>
              </a:rPr>
              <a:t>를 수집하고 처리하는 일은 어려운 일이다</a:t>
            </a:r>
            <a:endParaRPr lang="en-US" altLang="ko-KR" sz="2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좋은 알고리즘을 선정하는 것도 어려운 일이다</a:t>
            </a:r>
            <a:r>
              <a:rPr lang="en-US" altLang="ko-KR" sz="24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두 가지를 조합해서 결론을 내더라도 </a:t>
            </a:r>
            <a:br>
              <a:rPr lang="en-US" altLang="ko-KR" sz="2400" dirty="0">
                <a:latin typeface="+mj-lt"/>
              </a:rPr>
            </a:br>
            <a:r>
              <a:rPr lang="ko-KR" altLang="en-US" sz="2400" dirty="0">
                <a:latin typeface="+mj-lt"/>
              </a:rPr>
              <a:t>실제 현실에 적용하는 것은 훨씬 어려운 일이다</a:t>
            </a:r>
            <a:r>
              <a:rPr lang="en-US" altLang="ko-KR" sz="24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D65BE-E4C8-49EB-AF53-A8CB05523098}"/>
              </a:ext>
            </a:extLst>
          </p:cNvPr>
          <p:cNvSpPr txBox="1"/>
          <p:nvPr/>
        </p:nvSpPr>
        <p:spPr>
          <a:xfrm>
            <a:off x="1825489" y="1415608"/>
            <a:ext cx="830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5400" b="1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전체 결론</a:t>
            </a:r>
            <a:endParaRPr lang="en-US" altLang="ko-KR" sz="5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3AB92F7-FE70-4464-8C98-128C5363921C}"/>
              </a:ext>
            </a:extLst>
          </p:cNvPr>
          <p:cNvCxnSpPr/>
          <p:nvPr/>
        </p:nvCxnSpPr>
        <p:spPr>
          <a:xfrm>
            <a:off x="2172778" y="2433322"/>
            <a:ext cx="773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1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34" name="사각형: 둥근 위쪽 모서리 433">
            <a:extLst>
              <a:ext uri="{FF2B5EF4-FFF2-40B4-BE49-F238E27FC236}">
                <a16:creationId xmlns:a16="http://schemas.microsoft.com/office/drawing/2014/main" id="{A0ECFDC9-00A2-4B72-B9AA-7B43A3E51C61}"/>
              </a:ext>
            </a:extLst>
          </p:cNvPr>
          <p:cNvSpPr/>
          <p:nvPr/>
        </p:nvSpPr>
        <p:spPr>
          <a:xfrm>
            <a:off x="737054" y="1215487"/>
            <a:ext cx="10605748" cy="5337277"/>
          </a:xfrm>
          <a:prstGeom prst="round2SameRect">
            <a:avLst>
              <a:gd name="adj1" fmla="val 4184"/>
              <a:gd name="adj2" fmla="val 0"/>
            </a:avLst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04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5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15763-7AF9-44F8-A58F-58A960646436}"/>
              </a:ext>
            </a:extLst>
          </p:cNvPr>
          <p:cNvSpPr/>
          <p:nvPr/>
        </p:nvSpPr>
        <p:spPr>
          <a:xfrm>
            <a:off x="3128617" y="3418597"/>
            <a:ext cx="6334351" cy="2268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Feature: </a:t>
            </a:r>
            <a:br>
              <a:rPr lang="en-US" altLang="ko-KR" sz="1600" dirty="0"/>
            </a:br>
            <a:r>
              <a:rPr lang="ko-KR" altLang="en-US" sz="1600" dirty="0"/>
              <a:t>위도</a:t>
            </a:r>
            <a:r>
              <a:rPr lang="en-US" altLang="ko-KR" sz="1600" dirty="0"/>
              <a:t>, </a:t>
            </a:r>
            <a:r>
              <a:rPr lang="ko-KR" altLang="en-US" sz="1600" dirty="0"/>
              <a:t>경도</a:t>
            </a:r>
            <a:r>
              <a:rPr lang="en-US" altLang="ko-KR" sz="1600" dirty="0"/>
              <a:t>, </a:t>
            </a:r>
            <a:r>
              <a:rPr lang="ko-KR" altLang="en-US" sz="1600" dirty="0"/>
              <a:t>건축 년도</a:t>
            </a:r>
            <a:r>
              <a:rPr lang="en-US" altLang="ko-KR" sz="1600" dirty="0"/>
              <a:t>, </a:t>
            </a:r>
            <a:r>
              <a:rPr lang="ko-KR" altLang="en-US" sz="1600" dirty="0"/>
              <a:t>인구 밀도</a:t>
            </a:r>
            <a:r>
              <a:rPr lang="en-US" altLang="ko-KR" sz="1600" dirty="0"/>
              <a:t>, </a:t>
            </a:r>
            <a:r>
              <a:rPr lang="ko-KR" altLang="en-US" sz="1600" dirty="0"/>
              <a:t>학원 개수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거리</a:t>
            </a:r>
            <a:r>
              <a:rPr lang="en-US" altLang="ko-KR" sz="1600" dirty="0"/>
              <a:t>(</a:t>
            </a:r>
            <a:r>
              <a:rPr lang="ko-KR" altLang="en-US" sz="1600" dirty="0"/>
              <a:t>지하철역</a:t>
            </a:r>
            <a:r>
              <a:rPr lang="en-US" altLang="ko-KR" sz="1600" dirty="0"/>
              <a:t>, </a:t>
            </a:r>
            <a:r>
              <a:rPr lang="ko-KR" altLang="en-US" sz="1600" dirty="0"/>
              <a:t>대학병원</a:t>
            </a:r>
            <a:r>
              <a:rPr lang="en-US" altLang="ko-KR" sz="1600" dirty="0"/>
              <a:t>, </a:t>
            </a:r>
            <a:r>
              <a:rPr lang="ko-KR" altLang="en-US" sz="1600" dirty="0"/>
              <a:t>중심상권</a:t>
            </a:r>
            <a:r>
              <a:rPr lang="en-US" altLang="ko-KR" sz="1600" dirty="0"/>
              <a:t>, </a:t>
            </a:r>
            <a:r>
              <a:rPr lang="ko-KR" altLang="en-US" sz="1600" dirty="0"/>
              <a:t>전통시장</a:t>
            </a:r>
            <a:r>
              <a:rPr lang="en-US" altLang="ko-KR" sz="1600" dirty="0"/>
              <a:t>, </a:t>
            </a:r>
            <a:r>
              <a:rPr lang="ko-KR" altLang="en-US" sz="1600" dirty="0"/>
              <a:t>공원</a:t>
            </a:r>
            <a:r>
              <a:rPr lang="en-US" altLang="ko-KR" sz="1600" dirty="0"/>
              <a:t>), </a:t>
            </a:r>
            <a:br>
              <a:rPr lang="en-US" altLang="ko-KR" sz="1600" dirty="0"/>
            </a:br>
            <a:r>
              <a:rPr lang="ko-KR" altLang="en-US" sz="1600" dirty="0"/>
              <a:t>투기지구</a:t>
            </a:r>
            <a:r>
              <a:rPr lang="en-US" altLang="ko-KR" sz="1600" dirty="0"/>
              <a:t>, </a:t>
            </a:r>
            <a:r>
              <a:rPr lang="ko-KR" altLang="en-US" sz="1600" dirty="0"/>
              <a:t>강남</a:t>
            </a:r>
            <a:r>
              <a:rPr lang="en-US" altLang="ko-KR" sz="1600" dirty="0"/>
              <a:t>3</a:t>
            </a:r>
            <a:r>
              <a:rPr lang="ko-KR" altLang="en-US" sz="1600" dirty="0"/>
              <a:t>구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마용성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노도강</a:t>
            </a:r>
            <a:r>
              <a:rPr lang="ko-KR" altLang="en-US" sz="1600" dirty="0"/>
              <a:t> 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Output: </a:t>
            </a:r>
            <a:br>
              <a:rPr lang="en-US" altLang="ko-KR" sz="1600" dirty="0"/>
            </a:br>
            <a:r>
              <a:rPr lang="en-US" altLang="ko-KR" sz="1600" dirty="0"/>
              <a:t>2022</a:t>
            </a:r>
            <a:r>
              <a:rPr lang="ko-KR" altLang="en-US" sz="1600" dirty="0"/>
              <a:t>년 </a:t>
            </a:r>
            <a:r>
              <a:rPr lang="en-US" altLang="ko-KR" sz="1600" dirty="0"/>
              <a:t>9</a:t>
            </a:r>
            <a:r>
              <a:rPr lang="ko-KR" altLang="en-US" sz="1600" dirty="0"/>
              <a:t>월 기준 환산 </a:t>
            </a:r>
            <a:r>
              <a:rPr lang="en-US" altLang="ko-KR" sz="1600" dirty="0"/>
              <a:t>m</a:t>
            </a:r>
            <a:r>
              <a:rPr lang="en-US" altLang="ko-KR" sz="1600" baseline="30000" dirty="0"/>
              <a:t>2 </a:t>
            </a:r>
            <a:r>
              <a:rPr lang="ko-KR" altLang="en-US" sz="1600" dirty="0"/>
              <a:t>당 가격</a:t>
            </a:r>
            <a:endParaRPr lang="en-US" altLang="ko-KR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E912D-73EE-461E-8A2B-F2C6957DB430}"/>
              </a:ext>
            </a:extLst>
          </p:cNvPr>
          <p:cNvSpPr txBox="1"/>
          <p:nvPr/>
        </p:nvSpPr>
        <p:spPr>
          <a:xfrm>
            <a:off x="1820087" y="1768165"/>
            <a:ext cx="8303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5400" b="1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아파트 가격 예측</a:t>
            </a:r>
            <a:endParaRPr lang="en-US" altLang="ko-KR" sz="5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2889FF5-2D1A-4467-8C34-7DCC1D5B701E}"/>
              </a:ext>
            </a:extLst>
          </p:cNvPr>
          <p:cNvCxnSpPr/>
          <p:nvPr/>
        </p:nvCxnSpPr>
        <p:spPr>
          <a:xfrm>
            <a:off x="2052128" y="2967743"/>
            <a:ext cx="773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12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수집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1379D5-EC79-4FF7-89A1-1B59ECFEE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73" y="1350555"/>
            <a:ext cx="4430280" cy="5016979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88407A-0503-4ADB-99C8-654D10E7B378}"/>
              </a:ext>
            </a:extLst>
          </p:cNvPr>
          <p:cNvSpPr/>
          <p:nvPr/>
        </p:nvSpPr>
        <p:spPr>
          <a:xfrm>
            <a:off x="6931969" y="1208766"/>
            <a:ext cx="3690140" cy="208053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97D88ED-8D55-47CC-97E1-7A52910CFBB9}"/>
              </a:ext>
            </a:extLst>
          </p:cNvPr>
          <p:cNvSpPr/>
          <p:nvPr/>
        </p:nvSpPr>
        <p:spPr>
          <a:xfrm>
            <a:off x="5741259" y="2777719"/>
            <a:ext cx="3008149" cy="6127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실거래가 자료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314BDD8-37FB-43B7-9A15-DE4C984C4CEB}"/>
              </a:ext>
            </a:extLst>
          </p:cNvPr>
          <p:cNvSpPr/>
          <p:nvPr/>
        </p:nvSpPr>
        <p:spPr>
          <a:xfrm>
            <a:off x="5741258" y="4186328"/>
            <a:ext cx="3008149" cy="5007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추가 자료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5A2E193-BD7B-4079-A773-9EFC74E6679B}"/>
              </a:ext>
            </a:extLst>
          </p:cNvPr>
          <p:cNvSpPr/>
          <p:nvPr/>
        </p:nvSpPr>
        <p:spPr>
          <a:xfrm>
            <a:off x="6931969" y="3578026"/>
            <a:ext cx="4305458" cy="361922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Feature : </a:t>
            </a:r>
            <a:r>
              <a:rPr lang="ko-KR" altLang="en-US" sz="1400" b="1" dirty="0">
                <a:solidFill>
                  <a:prstClr val="white"/>
                </a:solidFill>
              </a:rPr>
              <a:t>거래가격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거래일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층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>
                <a:solidFill>
                  <a:prstClr val="white"/>
                </a:solidFill>
              </a:rPr>
              <a:t>건축년도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주소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10FCB98-0351-4715-B85D-B9753F893D19}"/>
              </a:ext>
            </a:extLst>
          </p:cNvPr>
          <p:cNvSpPr/>
          <p:nvPr/>
        </p:nvSpPr>
        <p:spPr>
          <a:xfrm>
            <a:off x="6231986" y="4756502"/>
            <a:ext cx="5090105" cy="1773112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좌표 기반 </a:t>
            </a:r>
            <a:r>
              <a:rPr lang="en-US" altLang="ko-KR" sz="1600" b="1" dirty="0">
                <a:solidFill>
                  <a:prstClr val="white"/>
                </a:solidFill>
              </a:rPr>
              <a:t>Feature : 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지하철역</a:t>
            </a:r>
            <a:r>
              <a:rPr lang="en-US" altLang="ko-KR" sz="1600" b="1" dirty="0">
                <a:solidFill>
                  <a:prstClr val="white"/>
                </a:solidFill>
              </a:rPr>
              <a:t>, </a:t>
            </a:r>
            <a:r>
              <a:rPr lang="ko-KR" altLang="en-US" sz="1600" b="1" dirty="0">
                <a:solidFill>
                  <a:prstClr val="white"/>
                </a:solidFill>
              </a:rPr>
              <a:t>공원</a:t>
            </a:r>
            <a:r>
              <a:rPr lang="en-US" altLang="ko-KR" sz="1600" b="1" dirty="0">
                <a:solidFill>
                  <a:prstClr val="white"/>
                </a:solidFill>
              </a:rPr>
              <a:t>, </a:t>
            </a:r>
            <a:r>
              <a:rPr lang="ko-KR" altLang="en-US" sz="1600" b="1" dirty="0">
                <a:solidFill>
                  <a:prstClr val="white"/>
                </a:solidFill>
              </a:rPr>
              <a:t>상가</a:t>
            </a:r>
            <a:r>
              <a:rPr lang="en-US" altLang="ko-KR" sz="1600" b="1" dirty="0">
                <a:solidFill>
                  <a:prstClr val="white"/>
                </a:solidFill>
              </a:rPr>
              <a:t>, </a:t>
            </a:r>
            <a:r>
              <a:rPr lang="ko-KR" altLang="en-US" sz="1600" b="1" dirty="0">
                <a:solidFill>
                  <a:prstClr val="white"/>
                </a:solidFill>
              </a:rPr>
              <a:t>중심상권</a:t>
            </a:r>
            <a:r>
              <a:rPr lang="en-US" altLang="ko-KR" sz="1600" b="1" dirty="0">
                <a:solidFill>
                  <a:prstClr val="white"/>
                </a:solidFill>
              </a:rPr>
              <a:t>, </a:t>
            </a:r>
            <a:r>
              <a:rPr lang="ko-KR" altLang="en-US" sz="1600" b="1" dirty="0">
                <a:solidFill>
                  <a:prstClr val="white"/>
                </a:solidFill>
              </a:rPr>
              <a:t>전통시장</a:t>
            </a:r>
            <a:r>
              <a:rPr lang="en-US" altLang="ko-KR" sz="1600" b="1" dirty="0">
                <a:solidFill>
                  <a:prstClr val="white"/>
                </a:solidFill>
              </a:rPr>
              <a:t>, </a:t>
            </a:r>
            <a:r>
              <a:rPr lang="ko-KR" altLang="en-US" sz="1600" b="1" dirty="0">
                <a:solidFill>
                  <a:prstClr val="white"/>
                </a:solidFill>
              </a:rPr>
              <a:t>대학교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defRPr/>
            </a:pPr>
            <a:endParaRPr lang="en-US" altLang="ko-KR" sz="1600" b="1" dirty="0">
              <a:solidFill>
                <a:prstClr val="white"/>
              </a:solidFill>
            </a:endParaRPr>
          </a:p>
          <a:p>
            <a:pPr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행정동</a:t>
            </a:r>
            <a:r>
              <a:rPr lang="en-US" altLang="ko-KR" sz="1600" b="1" dirty="0">
                <a:solidFill>
                  <a:prstClr val="white"/>
                </a:solidFill>
              </a:rPr>
              <a:t>/</a:t>
            </a:r>
            <a:r>
              <a:rPr lang="ko-KR" altLang="en-US" sz="1600" b="1" dirty="0" err="1">
                <a:solidFill>
                  <a:prstClr val="white"/>
                </a:solidFill>
              </a:rPr>
              <a:t>법정동</a:t>
            </a:r>
            <a:r>
              <a:rPr lang="ko-KR" altLang="en-US" sz="1600" b="1" dirty="0">
                <a:solidFill>
                  <a:prstClr val="white"/>
                </a:solidFill>
              </a:rPr>
              <a:t> 기준 </a:t>
            </a:r>
            <a:r>
              <a:rPr lang="en-US" altLang="ko-KR" sz="1600" b="1" dirty="0">
                <a:solidFill>
                  <a:prstClr val="white"/>
                </a:solidFill>
              </a:rPr>
              <a:t>Feature:</a:t>
            </a:r>
          </a:p>
          <a:p>
            <a:pPr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인구밀도</a:t>
            </a:r>
            <a:r>
              <a:rPr lang="en-US" altLang="ko-KR" sz="1600" b="1" dirty="0">
                <a:solidFill>
                  <a:prstClr val="white"/>
                </a:solidFill>
              </a:rPr>
              <a:t>, </a:t>
            </a:r>
            <a:r>
              <a:rPr lang="ko-KR" altLang="en-US" sz="1600" b="1" dirty="0" err="1">
                <a:solidFill>
                  <a:prstClr val="white"/>
                </a:solidFill>
              </a:rPr>
              <a:t>학원갯수</a:t>
            </a:r>
            <a:r>
              <a:rPr lang="en-US" altLang="ko-KR" sz="1600" b="1" dirty="0">
                <a:solidFill>
                  <a:prstClr val="white"/>
                </a:solidFill>
              </a:rPr>
              <a:t>, </a:t>
            </a:r>
            <a:r>
              <a:rPr lang="ko-KR" altLang="en-US" sz="1600" b="1" dirty="0">
                <a:solidFill>
                  <a:prstClr val="white"/>
                </a:solidFill>
              </a:rPr>
              <a:t>투기지구</a:t>
            </a:r>
            <a:r>
              <a:rPr lang="en-US" altLang="ko-KR" sz="1600" b="1" dirty="0">
                <a:solidFill>
                  <a:prstClr val="white"/>
                </a:solidFill>
              </a:rPr>
              <a:t>/</a:t>
            </a:r>
            <a:r>
              <a:rPr lang="ko-KR" altLang="en-US" sz="1600" b="1" dirty="0" err="1">
                <a:solidFill>
                  <a:prstClr val="white"/>
                </a:solidFill>
              </a:rPr>
              <a:t>마용성</a:t>
            </a:r>
            <a:r>
              <a:rPr lang="en-US" altLang="ko-KR" sz="1600" b="1" dirty="0">
                <a:solidFill>
                  <a:prstClr val="white"/>
                </a:solidFill>
              </a:rPr>
              <a:t>/</a:t>
            </a:r>
            <a:r>
              <a:rPr lang="ko-KR" altLang="en-US" sz="1600" b="1" dirty="0" err="1">
                <a:solidFill>
                  <a:prstClr val="white"/>
                </a:solidFill>
              </a:rPr>
              <a:t>노도강</a:t>
            </a:r>
            <a:r>
              <a:rPr lang="ko-KR" altLang="en-US" sz="1600" b="1" dirty="0">
                <a:solidFill>
                  <a:prstClr val="white"/>
                </a:solidFill>
              </a:rPr>
              <a:t> 유무 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6299001-AD3E-4B7C-B9A0-734E82C44CEF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E48F742B-BB00-482F-8E5E-670610108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B6B31B6-9BC1-4B68-9612-088A65300F41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1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수집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E2FD69-5232-4ADB-8139-8626FBF4EFF7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EFAFDD07-8F16-45E3-951D-1885FCE5F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4AE294-25F7-4284-A110-E0B592F07E7C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1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0CBEFDA-1D36-4675-BDEE-8AD38A81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489249"/>
            <a:ext cx="8524875" cy="171450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089FFFD-5B42-47B6-9548-E6DEA00FEAFC}"/>
              </a:ext>
            </a:extLst>
          </p:cNvPr>
          <p:cNvSpPr/>
          <p:nvPr/>
        </p:nvSpPr>
        <p:spPr>
          <a:xfrm>
            <a:off x="4097518" y="2265843"/>
            <a:ext cx="6421144" cy="6127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공공 데이터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아파트 실거래가 거래 자료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Crawling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거래가 많지 않으므로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년치 데이터 합침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9C756-0AD3-4E20-9009-47EABD1B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5" y="2946888"/>
            <a:ext cx="6934200" cy="1924050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7FCD052-1F22-4368-8FF0-A7FB950C6C58}"/>
              </a:ext>
            </a:extLst>
          </p:cNvPr>
          <p:cNvSpPr/>
          <p:nvPr/>
        </p:nvSpPr>
        <p:spPr>
          <a:xfrm>
            <a:off x="5364281" y="3637352"/>
            <a:ext cx="5620952" cy="7607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중복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Null,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거래 취소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주소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Preprocessing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8D3418-3793-46E7-9821-C4848CD0C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45" y="4627237"/>
            <a:ext cx="8966876" cy="1903072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45A5EF9-51C8-4D0A-BFC7-CC5706BC0E80}"/>
              </a:ext>
            </a:extLst>
          </p:cNvPr>
          <p:cNvSpPr/>
          <p:nvPr/>
        </p:nvSpPr>
        <p:spPr>
          <a:xfrm>
            <a:off x="6351661" y="5415184"/>
            <a:ext cx="4569655" cy="7607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실거래가격 지수를 이용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과거 거래가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현재 가격으로 환산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6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33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수집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E2FD69-5232-4ADB-8139-8626FBF4EFF7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EFAFDD07-8F16-45E3-951D-1885FCE5F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4AE294-25F7-4284-A110-E0B592F07E7C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1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9F2647C-54B3-469B-A6B3-371CB096C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18" y="3049871"/>
            <a:ext cx="5496320" cy="3364883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679CE9D-3F76-443C-B37A-8A2B58A88079}"/>
              </a:ext>
            </a:extLst>
          </p:cNvPr>
          <p:cNvSpPr/>
          <p:nvPr/>
        </p:nvSpPr>
        <p:spPr>
          <a:xfrm>
            <a:off x="7613585" y="1410779"/>
            <a:ext cx="3467974" cy="22069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일부 데이터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 </a:t>
            </a: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행정동 기준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대부분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</a:t>
            </a:r>
          </a:p>
          <a:p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일부 데이터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 </a:t>
            </a:r>
          </a:p>
          <a:p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법정동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기준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부동산 관련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923B2BE-01EE-4CB0-8137-F5A99117B0B2}"/>
              </a:ext>
            </a:extLst>
          </p:cNvPr>
          <p:cNvSpPr/>
          <p:nvPr/>
        </p:nvSpPr>
        <p:spPr>
          <a:xfrm>
            <a:off x="7825528" y="4355312"/>
            <a:ext cx="3159705" cy="1150533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주택 가격 분석에서는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1600" b="1" dirty="0" err="1">
                <a:solidFill>
                  <a:prstClr val="white"/>
                </a:solidFill>
              </a:rPr>
              <a:t>법정동</a:t>
            </a:r>
            <a:r>
              <a:rPr lang="ko-KR" altLang="en-US" sz="1600" b="1" dirty="0">
                <a:solidFill>
                  <a:prstClr val="white"/>
                </a:solidFill>
              </a:rPr>
              <a:t> 기준으로 통합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30D685-6B46-42D1-99D4-D0CAE9B5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5" y="1329328"/>
            <a:ext cx="63150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F17B789E-B0B9-428B-BC50-5BBFE8686F46}"/>
              </a:ext>
            </a:extLst>
          </p:cNvPr>
          <p:cNvGrpSpPr/>
          <p:nvPr/>
        </p:nvGrpSpPr>
        <p:grpSpPr>
          <a:xfrm>
            <a:off x="0" y="377372"/>
            <a:ext cx="12192000" cy="6480628"/>
            <a:chOff x="0" y="391886"/>
            <a:chExt cx="12192000" cy="6480628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7D84CC-3838-4641-97D1-8171EBF190F6}"/>
                </a:ext>
              </a:extLst>
            </p:cNvPr>
            <p:cNvSpPr/>
            <p:nvPr/>
          </p:nvSpPr>
          <p:spPr>
            <a:xfrm>
              <a:off x="0" y="5918410"/>
              <a:ext cx="12192000" cy="9395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BA042C6-281A-48E3-B20B-37FFBB1409C5}"/>
                </a:ext>
              </a:extLst>
            </p:cNvPr>
            <p:cNvSpPr/>
            <p:nvPr/>
          </p:nvSpPr>
          <p:spPr>
            <a:xfrm rot="10800000" flipH="1" flipV="1">
              <a:off x="11519107" y="5903896"/>
              <a:ext cx="672893" cy="395304"/>
            </a:xfrm>
            <a:prstGeom prst="rect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4" name="직각 삼각형 413">
              <a:extLst>
                <a:ext uri="{FF2B5EF4-FFF2-40B4-BE49-F238E27FC236}">
                  <a16:creationId xmlns:a16="http://schemas.microsoft.com/office/drawing/2014/main" id="{B43C0F91-0E9D-4D40-943A-51D8A8A5423B}"/>
                </a:ext>
              </a:extLst>
            </p:cNvPr>
            <p:cNvSpPr/>
            <p:nvPr/>
          </p:nvSpPr>
          <p:spPr>
            <a:xfrm rot="16200000" flipH="1" flipV="1">
              <a:off x="38433" y="5879980"/>
              <a:ext cx="660187" cy="737054"/>
            </a:xfrm>
            <a:prstGeom prst="rtTriangle">
              <a:avLst/>
            </a:prstGeom>
            <a:pattFill prst="wdDnDiag">
              <a:fgClr>
                <a:schemeClr val="bg1">
                  <a:lumMod val="6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5" name="사각형: 둥근 위쪽 모서리 414">
              <a:extLst>
                <a:ext uri="{FF2B5EF4-FFF2-40B4-BE49-F238E27FC236}">
                  <a16:creationId xmlns:a16="http://schemas.microsoft.com/office/drawing/2014/main" id="{67987113-6F1E-4A26-9A6E-0F168A5657BF}"/>
                </a:ext>
              </a:extLst>
            </p:cNvPr>
            <p:cNvSpPr/>
            <p:nvPr/>
          </p:nvSpPr>
          <p:spPr>
            <a:xfrm>
              <a:off x="274412" y="391886"/>
              <a:ext cx="11395074" cy="6480628"/>
            </a:xfrm>
            <a:prstGeom prst="round2SameRect">
              <a:avLst>
                <a:gd name="adj1" fmla="val 4146"/>
                <a:gd name="adj2" fmla="val 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41300" dir="19800000" algn="b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 latinLnBrk="0">
                <a:defRPr/>
              </a:pPr>
              <a:endParaRPr lang="ko-KR" altLang="en-US" sz="2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677CF2B9-0E3E-46A3-ADA2-981D45693FA9}"/>
                </a:ext>
              </a:extLst>
            </p:cNvPr>
            <p:cNvGrpSpPr/>
            <p:nvPr/>
          </p:nvGrpSpPr>
          <p:grpSpPr>
            <a:xfrm>
              <a:off x="11808813" y="2006593"/>
              <a:ext cx="154342" cy="3243874"/>
              <a:chOff x="11827101" y="2351945"/>
              <a:chExt cx="90488" cy="1901826"/>
            </a:xfrm>
          </p:grpSpPr>
          <p:sp>
            <p:nvSpPr>
              <p:cNvPr id="431" name="사각형: 둥근 모서리 430">
                <a:extLst>
                  <a:ext uri="{FF2B5EF4-FFF2-40B4-BE49-F238E27FC236}">
                    <a16:creationId xmlns:a16="http://schemas.microsoft.com/office/drawing/2014/main" id="{536830E9-DEFD-4D39-B6C9-1A53DC6A1B86}"/>
                  </a:ext>
                </a:extLst>
              </p:cNvPr>
              <p:cNvSpPr/>
              <p:nvPr/>
            </p:nvSpPr>
            <p:spPr>
              <a:xfrm>
                <a:off x="11827102" y="3663221"/>
                <a:ext cx="90487" cy="59055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사각형: 둥근 모서리 431">
                <a:extLst>
                  <a:ext uri="{FF2B5EF4-FFF2-40B4-BE49-F238E27FC236}">
                    <a16:creationId xmlns:a16="http://schemas.microsoft.com/office/drawing/2014/main" id="{ED778A43-A345-46C6-AB5C-585C801BE4F2}"/>
                  </a:ext>
                </a:extLst>
              </p:cNvPr>
              <p:cNvSpPr/>
              <p:nvPr/>
            </p:nvSpPr>
            <p:spPr>
              <a:xfrm>
                <a:off x="11827101" y="2351945"/>
                <a:ext cx="90487" cy="8763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perspectiveRight"/>
                <a:lightRig rig="soft" dir="t"/>
              </a:scene3d>
              <a:sp3d prstMaterial="matte">
                <a:bevelT w="44450" h="635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사각형: 둥근 모서리 432">
                <a:extLst>
                  <a:ext uri="{FF2B5EF4-FFF2-40B4-BE49-F238E27FC236}">
                    <a16:creationId xmlns:a16="http://schemas.microsoft.com/office/drawing/2014/main" id="{E16324BD-7D69-476E-83A9-A159F58FF889}"/>
                  </a:ext>
                </a:extLst>
              </p:cNvPr>
              <p:cNvSpPr/>
              <p:nvPr/>
            </p:nvSpPr>
            <p:spPr>
              <a:xfrm>
                <a:off x="11828410" y="2776552"/>
                <a:ext cx="72000" cy="3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DEBF435C-5CC9-4D49-A253-50DEB22D49C1}"/>
                </a:ext>
              </a:extLst>
            </p:cNvPr>
            <p:cNvGrpSpPr/>
            <p:nvPr/>
          </p:nvGrpSpPr>
          <p:grpSpPr>
            <a:xfrm>
              <a:off x="9604710" y="62636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418" name="Group 8">
                <a:extLst>
                  <a:ext uri="{FF2B5EF4-FFF2-40B4-BE49-F238E27FC236}">
                    <a16:creationId xmlns:a16="http://schemas.microsoft.com/office/drawing/2014/main" id="{A0F643F0-B358-4182-A19D-C025E9D24C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427" name="Freeform 9">
                  <a:extLst>
                    <a:ext uri="{FF2B5EF4-FFF2-40B4-BE49-F238E27FC236}">
                      <a16:creationId xmlns:a16="http://schemas.microsoft.com/office/drawing/2014/main" id="{582602CC-527F-4757-829F-A3DC5957E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8" name="Freeform 10">
                  <a:extLst>
                    <a:ext uri="{FF2B5EF4-FFF2-40B4-BE49-F238E27FC236}">
                      <a16:creationId xmlns:a16="http://schemas.microsoft.com/office/drawing/2014/main" id="{F3E6AFD5-364F-4ABA-9BF5-2C0F630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9" name="Freeform 11">
                  <a:extLst>
                    <a:ext uri="{FF2B5EF4-FFF2-40B4-BE49-F238E27FC236}">
                      <a16:creationId xmlns:a16="http://schemas.microsoft.com/office/drawing/2014/main" id="{D5D7A4A2-FE15-41CA-87A9-DAAFF5D300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0" name="Freeform 12">
                  <a:extLst>
                    <a:ext uri="{FF2B5EF4-FFF2-40B4-BE49-F238E27FC236}">
                      <a16:creationId xmlns:a16="http://schemas.microsoft.com/office/drawing/2014/main" id="{24027ED4-3914-446E-BC00-D6C84FAD1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19" name="Group 19">
                <a:extLst>
                  <a:ext uri="{FF2B5EF4-FFF2-40B4-BE49-F238E27FC236}">
                    <a16:creationId xmlns:a16="http://schemas.microsoft.com/office/drawing/2014/main" id="{1E63F468-CFDF-4D53-A16E-B55ACC7C9B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424" name="Freeform 20">
                  <a:extLst>
                    <a:ext uri="{FF2B5EF4-FFF2-40B4-BE49-F238E27FC236}">
                      <a16:creationId xmlns:a16="http://schemas.microsoft.com/office/drawing/2014/main" id="{8C128AC5-CB6B-4022-923D-62CAC79A6E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5" name="Freeform 21">
                  <a:extLst>
                    <a:ext uri="{FF2B5EF4-FFF2-40B4-BE49-F238E27FC236}">
                      <a16:creationId xmlns:a16="http://schemas.microsoft.com/office/drawing/2014/main" id="{D81722DF-6DC3-4A50-94DB-5BA30B1B13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6" name="Freeform 22">
                  <a:extLst>
                    <a:ext uri="{FF2B5EF4-FFF2-40B4-BE49-F238E27FC236}">
                      <a16:creationId xmlns:a16="http://schemas.microsoft.com/office/drawing/2014/main" id="{F9322556-A304-40B3-8106-0571BE81B5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20" name="Freeform 30">
                <a:extLst>
                  <a:ext uri="{FF2B5EF4-FFF2-40B4-BE49-F238E27FC236}">
                    <a16:creationId xmlns:a16="http://schemas.microsoft.com/office/drawing/2014/main" id="{17B1D7A3-A2B7-4F7A-929A-E2911EE5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A2ABADE1-457E-4038-AD93-AE36E844C5C2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2" name="Freeform 26">
                <a:extLst>
                  <a:ext uri="{FF2B5EF4-FFF2-40B4-BE49-F238E27FC236}">
                    <a16:creationId xmlns:a16="http://schemas.microsoft.com/office/drawing/2014/main" id="{BFA44CA2-3EFB-4AB7-9822-02CF1E7981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11A5CA46-740F-4957-971B-972B45C1134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0E33BA56-9214-4BAB-BC06-B13C9C205E83}"/>
              </a:ext>
            </a:extLst>
          </p:cNvPr>
          <p:cNvSpPr txBox="1"/>
          <p:nvPr/>
        </p:nvSpPr>
        <p:spPr>
          <a:xfrm>
            <a:off x="1551404" y="624802"/>
            <a:ext cx="412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Sampling &amp; Geo-Data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 추출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DE7422-31D7-41DC-9828-FD06CE2E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01" y="1614380"/>
            <a:ext cx="6600825" cy="1971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9AE304-A3B0-4AEB-8BA1-9E836FA8B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68591"/>
            <a:ext cx="4743450" cy="2705100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1E5A837-0F67-4962-84B5-82E1BD62108B}"/>
              </a:ext>
            </a:extLst>
          </p:cNvPr>
          <p:cNvSpPr/>
          <p:nvPr/>
        </p:nvSpPr>
        <p:spPr>
          <a:xfrm>
            <a:off x="824374" y="3821860"/>
            <a:ext cx="4852526" cy="18346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모든 경우를 다 다룰 경우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Geo Coding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li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mit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에 걸림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평수가 작을수록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평단가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왜곡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아파트 가격을 대표하는 표본 추출 필요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32729AA-34F6-433C-BC43-243B52901F8D}"/>
              </a:ext>
            </a:extLst>
          </p:cNvPr>
          <p:cNvSpPr/>
          <p:nvPr/>
        </p:nvSpPr>
        <p:spPr>
          <a:xfrm>
            <a:off x="2596466" y="5396157"/>
            <a:ext cx="3159705" cy="1150533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83~85</a:t>
            </a:r>
            <a:r>
              <a:rPr lang="en-US" altLang="ko-KR" dirty="0"/>
              <a:t>m</a:t>
            </a:r>
            <a:r>
              <a:rPr lang="en-US" altLang="ko-KR" baseline="30000" dirty="0"/>
              <a:t>2 </a:t>
            </a:r>
            <a:r>
              <a:rPr lang="en-US" altLang="ko-KR" sz="1600" b="1" dirty="0">
                <a:solidFill>
                  <a:prstClr val="white"/>
                </a:solidFill>
              </a:rPr>
              <a:t>(33~34</a:t>
            </a:r>
            <a:r>
              <a:rPr lang="ko-KR" altLang="en-US" sz="1600" b="1" dirty="0">
                <a:solidFill>
                  <a:prstClr val="white"/>
                </a:solidFill>
              </a:rPr>
              <a:t>평</a:t>
            </a:r>
            <a:r>
              <a:rPr lang="en-US" altLang="ko-KR" sz="1600" b="1" dirty="0">
                <a:solidFill>
                  <a:prstClr val="white"/>
                </a:solidFill>
              </a:rPr>
              <a:t>)</a:t>
            </a:r>
          </a:p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국민평형 데이터를 추출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0A2D088-8F66-4C69-884B-5A51A264FAAB}"/>
              </a:ext>
            </a:extLst>
          </p:cNvPr>
          <p:cNvSpPr/>
          <p:nvPr/>
        </p:nvSpPr>
        <p:spPr>
          <a:xfrm>
            <a:off x="8246180" y="2777719"/>
            <a:ext cx="3159705" cy="705643"/>
          </a:xfrm>
          <a:prstGeom prst="roundRect">
            <a:avLst/>
          </a:prstGeom>
          <a:solidFill>
            <a:srgbClr val="3792EB"/>
          </a:solidFill>
          <a:ln>
            <a:solidFill>
              <a:srgbClr val="37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DATA </a:t>
            </a:r>
            <a:r>
              <a:rPr lang="ko-KR" altLang="en-US" sz="1600" b="1" dirty="0">
                <a:solidFill>
                  <a:prstClr val="white"/>
                </a:solidFill>
              </a:rPr>
              <a:t>각각의 위도 경도 추출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9364E7-DF81-4161-9DB3-80EACF697A32}"/>
              </a:ext>
            </a:extLst>
          </p:cNvPr>
          <p:cNvGrpSpPr/>
          <p:nvPr/>
        </p:nvGrpSpPr>
        <p:grpSpPr>
          <a:xfrm>
            <a:off x="943545" y="599280"/>
            <a:ext cx="607860" cy="609486"/>
            <a:chOff x="701320" y="668578"/>
            <a:chExt cx="607860" cy="609486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04382D11-BA4E-47FF-BCA6-5E31F0955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145" y="668578"/>
              <a:ext cx="297256" cy="3649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5FD149F-3DF1-411D-A0CF-54FBE2CA086D}"/>
                </a:ext>
              </a:extLst>
            </p:cNvPr>
            <p:cNvSpPr/>
            <p:nvPr/>
          </p:nvSpPr>
          <p:spPr>
            <a:xfrm>
              <a:off x="701320" y="974583"/>
              <a:ext cx="607860" cy="303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3534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1263</Words>
  <Application>Microsoft Office PowerPoint</Application>
  <PresentationFormat>와이드스크린</PresentationFormat>
  <Paragraphs>389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-apple-system</vt:lpstr>
      <vt:lpstr>Tmon몬소리 Black</vt:lpstr>
      <vt:lpstr>맑은 고딕</vt:lpstr>
      <vt:lpstr>Aharoni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115</cp:revision>
  <dcterms:created xsi:type="dcterms:W3CDTF">2022-07-17T05:59:08Z</dcterms:created>
  <dcterms:modified xsi:type="dcterms:W3CDTF">2022-11-11T02:53:37Z</dcterms:modified>
</cp:coreProperties>
</file>